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68" r:id="rId15"/>
    <p:sldId id="273" r:id="rId16"/>
    <p:sldId id="274" r:id="rId17"/>
    <p:sldId id="275" r:id="rId18"/>
    <p:sldId id="271" r:id="rId19"/>
    <p:sldId id="272"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90" r:id="rId34"/>
    <p:sldId id="292" r:id="rId35"/>
    <p:sldId id="289" r:id="rId36"/>
    <p:sldId id="293" r:id="rId3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23" d="100"/>
          <a:sy n="23" d="100"/>
        </p:scale>
        <p:origin x="-251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94B77EB-5C78-4F87-BC55-E9AA2E06EA0E}" type="datetimeFigureOut">
              <a:rPr lang="en-US" smtClean="0"/>
              <a:pPr/>
              <a:t>11/26/2013</a:t>
            </a:fld>
            <a:endParaRPr lang="en-US" dirty="0"/>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57FF2E5-D855-4FF4-8359-74CB97E4ED0D}" type="slidenum">
              <a:rPr lang="en-US" smtClean="0"/>
              <a:pPr/>
              <a:t>‹#›</a:t>
            </a:fld>
            <a:endParaRPr lang="en-US" dirty="0"/>
          </a:p>
        </p:txBody>
      </p:sp>
    </p:spTree>
    <p:extLst>
      <p:ext uri="{BB962C8B-B14F-4D97-AF65-F5344CB8AC3E}">
        <p14:creationId xmlns:p14="http://schemas.microsoft.com/office/powerpoint/2010/main" val="319554742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0E29B1F-A804-457B-B38C-1CE8BD940C2D}" type="datetimeFigureOut">
              <a:rPr lang="en-US" smtClean="0"/>
              <a:pPr/>
              <a:t>11/26/2013</a:t>
            </a:fld>
            <a:endParaRPr lang="en-IE"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IE"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06BF3409-BE7F-42FD-99B1-CABF8FF0C9C7}" type="slidenum">
              <a:rPr lang="en-IE" smtClean="0"/>
              <a:pPr/>
              <a:t>‹#›</a:t>
            </a:fld>
            <a:endParaRPr lang="en-IE"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E29B1F-A804-457B-B38C-1CE8BD940C2D}" type="datetimeFigureOut">
              <a:rPr lang="en-US" smtClean="0"/>
              <a:pPr/>
              <a:t>11/26/2013</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06BF3409-BE7F-42FD-99B1-CABF8FF0C9C7}" type="slidenum">
              <a:rPr lang="en-IE" smtClean="0"/>
              <a:pPr/>
              <a:t>‹#›</a:t>
            </a:fld>
            <a:endParaRPr lang="en-I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70E29B1F-A804-457B-B38C-1CE8BD940C2D}" type="datetimeFigureOut">
              <a:rPr lang="en-US" smtClean="0"/>
              <a:pPr/>
              <a:t>11/26/2013</a:t>
            </a:fld>
            <a:endParaRPr lang="en-IE" dirty="0"/>
          </a:p>
        </p:txBody>
      </p:sp>
      <p:sp>
        <p:nvSpPr>
          <p:cNvPr id="5" name="Footer Placeholder 4"/>
          <p:cNvSpPr>
            <a:spLocks noGrp="1"/>
          </p:cNvSpPr>
          <p:nvPr>
            <p:ph type="ftr" sz="quarter" idx="11"/>
          </p:nvPr>
        </p:nvSpPr>
        <p:spPr>
          <a:xfrm>
            <a:off x="457201" y="6248207"/>
            <a:ext cx="5573483" cy="365125"/>
          </a:xfrm>
        </p:spPr>
        <p:txBody>
          <a:bodyPr/>
          <a:lstStyle/>
          <a:p>
            <a:endParaRPr lang="en-IE"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06BF3409-BE7F-42FD-99B1-CABF8FF0C9C7}" type="slidenum">
              <a:rPr lang="en-IE" smtClean="0"/>
              <a:pPr/>
              <a:t>‹#›</a:t>
            </a:fld>
            <a:endParaRPr lang="en-IE"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0E29B1F-A804-457B-B38C-1CE8BD940C2D}" type="datetimeFigureOut">
              <a:rPr lang="en-US" smtClean="0"/>
              <a:pPr/>
              <a:t>11/26/2013</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6BF3409-BE7F-42FD-99B1-CABF8FF0C9C7}" type="slidenum">
              <a:rPr lang="en-IE" smtClean="0"/>
              <a:pPr/>
              <a:t>‹#›</a:t>
            </a:fld>
            <a:endParaRPr lang="en-IE"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0E29B1F-A804-457B-B38C-1CE8BD940C2D}" type="datetimeFigureOut">
              <a:rPr lang="en-US" smtClean="0"/>
              <a:pPr/>
              <a:t>11/26/2013</a:t>
            </a:fld>
            <a:endParaRPr lang="en-IE"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6BF3409-BE7F-42FD-99B1-CABF8FF0C9C7}" type="slidenum">
              <a:rPr lang="en-IE" smtClean="0"/>
              <a:pPr/>
              <a:t>‹#›</a:t>
            </a:fld>
            <a:endParaRPr lang="en-IE" dirty="0"/>
          </a:p>
        </p:txBody>
      </p:sp>
      <p:sp>
        <p:nvSpPr>
          <p:cNvPr id="14" name="Footer Placeholder 13"/>
          <p:cNvSpPr>
            <a:spLocks noGrp="1"/>
          </p:cNvSpPr>
          <p:nvPr>
            <p:ph type="ftr" sz="quarter" idx="12"/>
          </p:nvPr>
        </p:nvSpPr>
        <p:spPr/>
        <p:txBody>
          <a:bodyPr/>
          <a:lstStyle/>
          <a:p>
            <a:endParaRPr lang="en-IE"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70E29B1F-A804-457B-B38C-1CE8BD940C2D}" type="datetimeFigureOut">
              <a:rPr lang="en-US" smtClean="0"/>
              <a:pPr/>
              <a:t>11/26/2013</a:t>
            </a:fld>
            <a:endParaRPr lang="en-IE" dirty="0"/>
          </a:p>
        </p:txBody>
      </p:sp>
      <p:sp>
        <p:nvSpPr>
          <p:cNvPr id="10" name="Slide Number Placeholder 9"/>
          <p:cNvSpPr>
            <a:spLocks noGrp="1"/>
          </p:cNvSpPr>
          <p:nvPr>
            <p:ph type="sldNum" sz="quarter" idx="16"/>
          </p:nvPr>
        </p:nvSpPr>
        <p:spPr/>
        <p:txBody>
          <a:bodyPr rtlCol="0"/>
          <a:lstStyle/>
          <a:p>
            <a:fld id="{06BF3409-BE7F-42FD-99B1-CABF8FF0C9C7}" type="slidenum">
              <a:rPr lang="en-IE" smtClean="0"/>
              <a:pPr/>
              <a:t>‹#›</a:t>
            </a:fld>
            <a:endParaRPr lang="en-IE" dirty="0"/>
          </a:p>
        </p:txBody>
      </p:sp>
      <p:sp>
        <p:nvSpPr>
          <p:cNvPr id="12" name="Footer Placeholder 11"/>
          <p:cNvSpPr>
            <a:spLocks noGrp="1"/>
          </p:cNvSpPr>
          <p:nvPr>
            <p:ph type="ftr" sz="quarter" idx="17"/>
          </p:nvPr>
        </p:nvSpPr>
        <p:spPr/>
        <p:txBody>
          <a:bodyPr rtlCol="0"/>
          <a:lstStyle/>
          <a:p>
            <a:endParaRPr lang="en-I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70E29B1F-A804-457B-B38C-1CE8BD940C2D}" type="datetimeFigureOut">
              <a:rPr lang="en-US" smtClean="0"/>
              <a:pPr/>
              <a:t>11/26/2013</a:t>
            </a:fld>
            <a:endParaRPr lang="en-IE" dirty="0"/>
          </a:p>
        </p:txBody>
      </p:sp>
      <p:sp>
        <p:nvSpPr>
          <p:cNvPr id="12" name="Slide Number Placeholder 11"/>
          <p:cNvSpPr>
            <a:spLocks noGrp="1"/>
          </p:cNvSpPr>
          <p:nvPr>
            <p:ph type="sldNum" sz="quarter" idx="16"/>
          </p:nvPr>
        </p:nvSpPr>
        <p:spPr/>
        <p:txBody>
          <a:bodyPr rtlCol="0"/>
          <a:lstStyle/>
          <a:p>
            <a:fld id="{06BF3409-BE7F-42FD-99B1-CABF8FF0C9C7}" type="slidenum">
              <a:rPr lang="en-IE" smtClean="0"/>
              <a:pPr/>
              <a:t>‹#›</a:t>
            </a:fld>
            <a:endParaRPr lang="en-IE" dirty="0"/>
          </a:p>
        </p:txBody>
      </p:sp>
      <p:sp>
        <p:nvSpPr>
          <p:cNvPr id="14" name="Footer Placeholder 13"/>
          <p:cNvSpPr>
            <a:spLocks noGrp="1"/>
          </p:cNvSpPr>
          <p:nvPr>
            <p:ph type="ftr" sz="quarter" idx="17"/>
          </p:nvPr>
        </p:nvSpPr>
        <p:spPr/>
        <p:txBody>
          <a:bodyPr rtlCol="0"/>
          <a:lstStyle/>
          <a:p>
            <a:endParaRPr lang="en-IE"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0E29B1F-A804-457B-B38C-1CE8BD940C2D}" type="datetimeFigureOut">
              <a:rPr lang="en-US" smtClean="0"/>
              <a:pPr/>
              <a:t>11/26/2013</a:t>
            </a:fld>
            <a:endParaRPr lang="en-IE" dirty="0"/>
          </a:p>
        </p:txBody>
      </p:sp>
      <p:sp>
        <p:nvSpPr>
          <p:cNvPr id="4" name="Footer Placeholder 3"/>
          <p:cNvSpPr>
            <a:spLocks noGrp="1"/>
          </p:cNvSpPr>
          <p:nvPr>
            <p:ph type="ftr" sz="quarter" idx="11"/>
          </p:nvPr>
        </p:nvSpPr>
        <p:spPr/>
        <p:txBody>
          <a:bodyPr/>
          <a:lstStyle/>
          <a:p>
            <a:endParaRPr lang="en-IE"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06BF3409-BE7F-42FD-99B1-CABF8FF0C9C7}" type="slidenum">
              <a:rPr lang="en-IE" smtClean="0"/>
              <a:pPr/>
              <a:t>‹#›</a:t>
            </a:fld>
            <a:endParaRPr lang="en-I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E29B1F-A804-457B-B38C-1CE8BD940C2D}" type="datetimeFigureOut">
              <a:rPr lang="en-US" smtClean="0"/>
              <a:pPr/>
              <a:t>11/26/2013</a:t>
            </a:fld>
            <a:endParaRPr lang="en-IE" dirty="0"/>
          </a:p>
        </p:txBody>
      </p:sp>
      <p:sp>
        <p:nvSpPr>
          <p:cNvPr id="3" name="Footer Placeholder 2"/>
          <p:cNvSpPr>
            <a:spLocks noGrp="1"/>
          </p:cNvSpPr>
          <p:nvPr>
            <p:ph type="ftr" sz="quarter" idx="11"/>
          </p:nvPr>
        </p:nvSpPr>
        <p:spPr/>
        <p:txBody>
          <a:bodyPr/>
          <a:lstStyle/>
          <a:p>
            <a:endParaRPr lang="en-IE"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06BF3409-BE7F-42FD-99B1-CABF8FF0C9C7}" type="slidenum">
              <a:rPr lang="en-IE" smtClean="0"/>
              <a:pPr/>
              <a:t>‹#›</a:t>
            </a:fld>
            <a:endParaRPr lang="en-I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0E29B1F-A804-457B-B38C-1CE8BD940C2D}" type="datetimeFigureOut">
              <a:rPr lang="en-US" smtClean="0"/>
              <a:pPr/>
              <a:t>11/26/2013</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06BF3409-BE7F-42FD-99B1-CABF8FF0C9C7}" type="slidenum">
              <a:rPr lang="en-IE" smtClean="0"/>
              <a:pPr/>
              <a:t>‹#›</a:t>
            </a:fld>
            <a:endParaRPr lang="en-IE"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70E29B1F-A804-457B-B38C-1CE8BD940C2D}" type="datetimeFigureOut">
              <a:rPr lang="en-US" smtClean="0"/>
              <a:pPr/>
              <a:t>11/26/2013</a:t>
            </a:fld>
            <a:endParaRPr lang="en-IE"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06BF3409-BE7F-42FD-99B1-CABF8FF0C9C7}" type="slidenum">
              <a:rPr lang="en-IE" smtClean="0"/>
              <a:pPr/>
              <a:t>‹#›</a:t>
            </a:fld>
            <a:endParaRPr lang="en-IE"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IE"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0E29B1F-A804-457B-B38C-1CE8BD940C2D}" type="datetimeFigureOut">
              <a:rPr lang="en-US" smtClean="0"/>
              <a:pPr/>
              <a:t>11/26/2013</a:t>
            </a:fld>
            <a:endParaRPr lang="en-IE"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IE"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6BF3409-BE7F-42FD-99B1-CABF8FF0C9C7}" type="slidenum">
              <a:rPr lang="en-IE" smtClean="0"/>
              <a:pPr/>
              <a:t>‹#›</a:t>
            </a:fld>
            <a:endParaRPr lang="en-IE"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en.wikipedia.org/wiki/Bolsheviks" TargetMode="External"/><Relationship Id="rId2" Type="http://schemas.openxmlformats.org/officeDocument/2006/relationships/hyperlink" Target="http://en.wikipedia.org/wiki/Socialist-Revolutionary_Party" TargetMode="External"/><Relationship Id="rId1" Type="http://schemas.openxmlformats.org/officeDocument/2006/relationships/slideLayout" Target="../slideLayouts/slideLayout2.xml"/><Relationship Id="rId4" Type="http://schemas.openxmlformats.org/officeDocument/2006/relationships/hyperlink" Target="http://en.wikipedia.org/wiki/Mensheviks"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Tsar in power</a:t>
            </a:r>
            <a:endParaRPr lang="en-IE" dirty="0"/>
          </a:p>
        </p:txBody>
      </p:sp>
      <p:sp>
        <p:nvSpPr>
          <p:cNvPr id="3" name="Subtitle 2"/>
          <p:cNvSpPr>
            <a:spLocks noGrp="1"/>
          </p:cNvSpPr>
          <p:nvPr>
            <p:ph type="subTitle" idx="1"/>
          </p:nvPr>
        </p:nvSpPr>
        <p:spPr/>
        <p:txBody>
          <a:bodyPr/>
          <a:lstStyle/>
          <a:p>
            <a:r>
              <a:rPr lang="en-IE" dirty="0" smtClean="0"/>
              <a:t>Lenin’s Russia</a:t>
            </a:r>
            <a:endParaRPr lang="en-IE" dirty="0"/>
          </a:p>
        </p:txBody>
      </p:sp>
      <p:pic>
        <p:nvPicPr>
          <p:cNvPr id="4" name="Picture 3" descr="Tsar_Nicholas_II_-1898.jpg"/>
          <p:cNvPicPr>
            <a:picLocks noChangeAspect="1"/>
          </p:cNvPicPr>
          <p:nvPr/>
        </p:nvPicPr>
        <p:blipFill>
          <a:blip r:embed="rId2"/>
          <a:stretch>
            <a:fillRect/>
          </a:stretch>
        </p:blipFill>
        <p:spPr>
          <a:xfrm>
            <a:off x="642910" y="357166"/>
            <a:ext cx="2794000" cy="39624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Provisional Government</a:t>
            </a:r>
            <a:endParaRPr lang="en-IE" dirty="0"/>
          </a:p>
        </p:txBody>
      </p:sp>
      <p:sp>
        <p:nvSpPr>
          <p:cNvPr id="3" name="Content Placeholder 2"/>
          <p:cNvSpPr>
            <a:spLocks noGrp="1"/>
          </p:cNvSpPr>
          <p:nvPr>
            <p:ph sz="quarter" idx="1"/>
          </p:nvPr>
        </p:nvSpPr>
        <p:spPr/>
        <p:txBody>
          <a:bodyPr>
            <a:normAutofit fontScale="55000" lnSpcReduction="20000"/>
          </a:bodyPr>
          <a:lstStyle/>
          <a:p>
            <a:pPr marL="609600" indent="-609600" algn="just">
              <a:lnSpc>
                <a:spcPct val="90000"/>
              </a:lnSpc>
              <a:buNone/>
              <a:defRPr/>
            </a:pPr>
            <a:r>
              <a:rPr lang="en-US" sz="3200" dirty="0" smtClean="0">
                <a:latin typeface="Comic Sans MS" charset="0"/>
              </a:rPr>
              <a:t>Prov. Govt. Established on Tsar’s abdication in March 1917 - dominated by liberal minded Cadets with some</a:t>
            </a:r>
          </a:p>
          <a:p>
            <a:pPr marL="609600" indent="-609600" algn="just">
              <a:lnSpc>
                <a:spcPct val="90000"/>
              </a:lnSpc>
              <a:buNone/>
              <a:defRPr/>
            </a:pPr>
            <a:r>
              <a:rPr lang="en-US" sz="3200" dirty="0" smtClean="0">
                <a:latin typeface="Comic Sans MS" charset="0"/>
              </a:rPr>
              <a:t>Mensheviks and SR’s. Initial changes included - amnesty for political prisoners, 8hr working day, a promise to establish a constituent assembly to discuss demands of workers and peasants, abolish special courts of secret police freedom of press, freedom of speech, the right to strike, no discrimination or death penalty.</a:t>
            </a:r>
          </a:p>
          <a:p>
            <a:pPr marL="609600" indent="-609600" algn="just">
              <a:lnSpc>
                <a:spcPct val="90000"/>
              </a:lnSpc>
              <a:buNone/>
              <a:defRPr/>
            </a:pPr>
            <a:endParaRPr lang="en-US" sz="3200" dirty="0" smtClean="0">
              <a:latin typeface="Comic Sans MS" charset="0"/>
            </a:endParaRPr>
          </a:p>
          <a:p>
            <a:pPr marL="609600" indent="-609600" algn="just">
              <a:lnSpc>
                <a:spcPct val="90000"/>
              </a:lnSpc>
              <a:buNone/>
              <a:defRPr/>
            </a:pPr>
            <a:r>
              <a:rPr lang="en-US" sz="3200" dirty="0" smtClean="0">
                <a:latin typeface="Comic Sans MS" charset="0"/>
              </a:rPr>
              <a:t>BUT they continued with the war as to fulfill commitments to the allies and did little to solve the nation’s basic economic problems.</a:t>
            </a:r>
          </a:p>
          <a:p>
            <a:pPr marL="609600" indent="-609600" algn="just">
              <a:lnSpc>
                <a:spcPct val="90000"/>
              </a:lnSpc>
              <a:buNone/>
              <a:defRPr/>
            </a:pPr>
            <a:endParaRPr lang="en-US" sz="3200" dirty="0" smtClean="0">
              <a:latin typeface="Comic Sans MS" charset="0"/>
            </a:endParaRPr>
          </a:p>
          <a:p>
            <a:pPr marL="609600" indent="-609600" algn="just">
              <a:lnSpc>
                <a:spcPct val="90000"/>
              </a:lnSpc>
              <a:buNone/>
              <a:defRPr/>
            </a:pPr>
            <a:r>
              <a:rPr lang="en-US" sz="3200" dirty="0" smtClean="0">
                <a:latin typeface="Comic Sans MS" charset="0"/>
              </a:rPr>
              <a:t>Provisional Govt. set up to run the country until elections could be held. Their main aims were -</a:t>
            </a:r>
          </a:p>
          <a:p>
            <a:pPr marL="609600" indent="-609600" algn="just">
              <a:lnSpc>
                <a:spcPct val="90000"/>
              </a:lnSpc>
              <a:buNone/>
              <a:defRPr/>
            </a:pPr>
            <a:r>
              <a:rPr lang="en-US" sz="3200" dirty="0" smtClean="0">
                <a:latin typeface="Comic Sans MS" charset="0"/>
              </a:rPr>
              <a:t>to equip Russia with a constitution that would end Tsarist autocracy, to establish a law-making body with</a:t>
            </a:r>
          </a:p>
          <a:p>
            <a:pPr marL="609600" indent="-609600" algn="just">
              <a:lnSpc>
                <a:spcPct val="90000"/>
              </a:lnSpc>
              <a:buNone/>
              <a:defRPr/>
            </a:pPr>
            <a:r>
              <a:rPr lang="en-US" sz="3200" dirty="0" smtClean="0">
                <a:latin typeface="Comic Sans MS" charset="0"/>
              </a:rPr>
              <a:t>meaningful powers and to guarantee basic rights such as freedom of speech.</a:t>
            </a:r>
          </a:p>
          <a:p>
            <a:pPr marL="609600" indent="-609600" algn="just">
              <a:lnSpc>
                <a:spcPct val="90000"/>
              </a:lnSpc>
              <a:buNone/>
              <a:defRPr/>
            </a:pPr>
            <a:endParaRPr lang="en-US" sz="3200" dirty="0" smtClean="0">
              <a:latin typeface="Comic Sans MS"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Petrograd Soviet</a:t>
            </a:r>
            <a:endParaRPr lang="en-IE" dirty="0"/>
          </a:p>
        </p:txBody>
      </p:sp>
      <p:sp>
        <p:nvSpPr>
          <p:cNvPr id="3" name="Content Placeholder 2"/>
          <p:cNvSpPr>
            <a:spLocks noGrp="1"/>
          </p:cNvSpPr>
          <p:nvPr>
            <p:ph sz="quarter" idx="1"/>
          </p:nvPr>
        </p:nvSpPr>
        <p:spPr/>
        <p:txBody>
          <a:bodyPr>
            <a:normAutofit fontScale="92500" lnSpcReduction="10000"/>
          </a:bodyPr>
          <a:lstStyle/>
          <a:p>
            <a:pPr marL="609600" indent="-609600" algn="just">
              <a:lnSpc>
                <a:spcPct val="90000"/>
              </a:lnSpc>
              <a:buNone/>
              <a:defRPr/>
            </a:pPr>
            <a:r>
              <a:rPr lang="en-US" sz="2800" dirty="0" smtClean="0">
                <a:latin typeface="Comic Sans MS" charset="0"/>
              </a:rPr>
              <a:t>The Petrograd Soviet also set up to represent the workers and soldiers- ,made up mainly of soldiers and factory workers. Insisted on checking decisions of the PG as well as issuing orders of its own. E.g. P.Soviet</a:t>
            </a:r>
          </a:p>
          <a:p>
            <a:pPr marL="609600" indent="-609600" algn="just">
              <a:lnSpc>
                <a:spcPct val="90000"/>
              </a:lnSpc>
              <a:buNone/>
              <a:defRPr/>
            </a:pPr>
            <a:endParaRPr lang="en-US" sz="2800" dirty="0" smtClean="0">
              <a:latin typeface="Comic Sans MS" charset="0"/>
            </a:endParaRPr>
          </a:p>
          <a:p>
            <a:pPr marL="609600" indent="-609600" algn="just">
              <a:lnSpc>
                <a:spcPct val="90000"/>
              </a:lnSpc>
              <a:buNone/>
              <a:defRPr/>
            </a:pPr>
            <a:r>
              <a:rPr lang="en-US" sz="2800" dirty="0" smtClean="0">
                <a:latin typeface="Comic Sans MS" charset="0"/>
              </a:rPr>
              <a:t>They supported the creation of Constituent Assembly but opposed to the continuation of the war.</a:t>
            </a:r>
          </a:p>
          <a:p>
            <a:pPr marL="609600" indent="-609600" algn="just">
              <a:lnSpc>
                <a:spcPct val="90000"/>
              </a:lnSpc>
              <a:buNone/>
              <a:defRPr/>
            </a:pPr>
            <a:endParaRPr lang="en-US" sz="2800" dirty="0" smtClean="0">
              <a:latin typeface="Comic Sans MS" charset="0"/>
            </a:endParaRPr>
          </a:p>
          <a:p>
            <a:pPr marL="609600" indent="-609600" algn="just">
              <a:lnSpc>
                <a:spcPct val="90000"/>
              </a:lnSpc>
              <a:buNone/>
              <a:defRPr/>
            </a:pPr>
            <a:r>
              <a:rPr lang="en-US" sz="2800" dirty="0" smtClean="0">
                <a:latin typeface="Comic Sans MS" charset="0"/>
              </a:rPr>
              <a:t>Dual Power - Prov. Govt. accepted as govt. but carry out decisions only if P.Soviet agreed.</a:t>
            </a:r>
          </a:p>
          <a:p>
            <a:pPr marL="609600" indent="-609600" algn="just">
              <a:lnSpc>
                <a:spcPct val="90000"/>
              </a:lnSpc>
              <a:buNone/>
              <a:defRPr/>
            </a:pPr>
            <a:endParaRPr lang="en-US" sz="2800" dirty="0" smtClean="0">
              <a:latin typeface="Comic Sans MS" charset="0"/>
            </a:endParaRPr>
          </a:p>
          <a:p>
            <a:endParaRPr lang="en-IE" dirty="0" smtClean="0"/>
          </a:p>
          <a:p>
            <a:endParaRPr lang="en-IE"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Provisional Government</a:t>
            </a:r>
            <a:endParaRPr lang="en-IE" dirty="0"/>
          </a:p>
        </p:txBody>
      </p:sp>
      <p:sp>
        <p:nvSpPr>
          <p:cNvPr id="3" name="Content Placeholder 2"/>
          <p:cNvSpPr>
            <a:spLocks noGrp="1"/>
          </p:cNvSpPr>
          <p:nvPr>
            <p:ph sz="quarter" idx="1"/>
          </p:nvPr>
        </p:nvSpPr>
        <p:spPr/>
        <p:txBody>
          <a:bodyPr>
            <a:normAutofit fontScale="62500" lnSpcReduction="20000"/>
          </a:bodyPr>
          <a:lstStyle/>
          <a:p>
            <a:pPr marL="609600" indent="-609600">
              <a:lnSpc>
                <a:spcPct val="90000"/>
              </a:lnSpc>
              <a:buNone/>
              <a:defRPr/>
            </a:pPr>
            <a:r>
              <a:rPr lang="en-US" sz="3200" dirty="0" smtClean="0">
                <a:latin typeface="Comic Sans MS" charset="0"/>
              </a:rPr>
              <a:t>1.     March 12th Provisional Govt. &amp; Petrograd Soviet formed.</a:t>
            </a:r>
          </a:p>
          <a:p>
            <a:pPr marL="609600" indent="-609600">
              <a:lnSpc>
                <a:spcPct val="90000"/>
              </a:lnSpc>
              <a:buNone/>
              <a:defRPr/>
            </a:pPr>
            <a:endParaRPr lang="en-US" sz="3200" dirty="0" smtClean="0">
              <a:latin typeface="Comic Sans MS" charset="0"/>
            </a:endParaRPr>
          </a:p>
          <a:p>
            <a:pPr marL="609600" indent="-609600">
              <a:lnSpc>
                <a:spcPct val="90000"/>
              </a:lnSpc>
              <a:buNone/>
              <a:defRPr/>
            </a:pPr>
            <a:r>
              <a:rPr lang="en-US" sz="3200" dirty="0" smtClean="0">
                <a:latin typeface="Comic Sans MS" charset="0"/>
              </a:rPr>
              <a:t>2.	March 14th - Soviet in charge of armed forces.</a:t>
            </a:r>
          </a:p>
          <a:p>
            <a:pPr marL="609600" indent="-609600">
              <a:lnSpc>
                <a:spcPct val="90000"/>
              </a:lnSpc>
              <a:buNone/>
              <a:defRPr/>
            </a:pPr>
            <a:endParaRPr lang="en-US" sz="3200" dirty="0" smtClean="0">
              <a:latin typeface="Comic Sans MS" charset="0"/>
            </a:endParaRPr>
          </a:p>
          <a:p>
            <a:pPr marL="609600" indent="-609600">
              <a:lnSpc>
                <a:spcPct val="90000"/>
              </a:lnSpc>
              <a:buNone/>
              <a:defRPr/>
            </a:pPr>
            <a:r>
              <a:rPr lang="en-US" sz="3200" dirty="0" smtClean="0">
                <a:latin typeface="Comic Sans MS" charset="0"/>
              </a:rPr>
              <a:t>3.	April 16 - Lenin returns to Petrograd - Germans give him special passage - 17th of April the April Thesis published.</a:t>
            </a:r>
          </a:p>
          <a:p>
            <a:pPr marL="609600" indent="-609600">
              <a:lnSpc>
                <a:spcPct val="90000"/>
              </a:lnSpc>
              <a:buFont typeface="Times" charset="0"/>
              <a:buChar char="}"/>
              <a:defRPr/>
            </a:pPr>
            <a:endParaRPr lang="en-US" sz="3200" dirty="0" smtClean="0">
              <a:latin typeface="Comic Sans MS" charset="0"/>
            </a:endParaRPr>
          </a:p>
          <a:p>
            <a:pPr marL="609600" indent="-609600">
              <a:lnSpc>
                <a:spcPct val="90000"/>
              </a:lnSpc>
              <a:buNone/>
              <a:defRPr/>
            </a:pPr>
            <a:r>
              <a:rPr lang="en-US" sz="3200" dirty="0" smtClean="0">
                <a:latin typeface="Comic Sans MS" charset="0"/>
              </a:rPr>
              <a:t>4.	Elections - Socialist Rev. win followed closely by Mensheviks, the Bolsheviks</a:t>
            </a:r>
          </a:p>
          <a:p>
            <a:pPr marL="609600" indent="-609600">
              <a:lnSpc>
                <a:spcPct val="90000"/>
              </a:lnSpc>
              <a:buFont typeface="Times" charset="0"/>
              <a:buChar char="}"/>
              <a:defRPr/>
            </a:pPr>
            <a:endParaRPr lang="en-US" sz="3200" dirty="0" smtClean="0">
              <a:latin typeface="Comic Sans MS" charset="0"/>
            </a:endParaRPr>
          </a:p>
          <a:p>
            <a:pPr marL="609600" indent="-609600">
              <a:lnSpc>
                <a:spcPct val="90000"/>
              </a:lnSpc>
              <a:buNone/>
              <a:defRPr/>
            </a:pPr>
            <a:r>
              <a:rPr lang="en-US" sz="3200" dirty="0" smtClean="0">
                <a:latin typeface="Comic Sans MS" charset="0"/>
              </a:rPr>
              <a:t>5.	Major military offensive launched by Kerensky on Germans - terrible defeat - demonstrations  in Petrograd</a:t>
            </a:r>
          </a:p>
          <a:p>
            <a:pPr marL="609600" indent="-609600">
              <a:lnSpc>
                <a:spcPct val="90000"/>
              </a:lnSpc>
              <a:buNone/>
              <a:defRPr/>
            </a:pPr>
            <a:endParaRPr lang="en-US" sz="3200" dirty="0" smtClean="0">
              <a:latin typeface="Comic Sans MS" charset="0"/>
            </a:endParaRPr>
          </a:p>
          <a:p>
            <a:pPr marL="609600" indent="-609600">
              <a:lnSpc>
                <a:spcPct val="90000"/>
              </a:lnSpc>
              <a:buNone/>
              <a:defRPr/>
            </a:pPr>
            <a:r>
              <a:rPr lang="en-US" sz="3200" dirty="0" smtClean="0">
                <a:latin typeface="Comic Sans MS" charset="0"/>
              </a:rPr>
              <a:t>6.	July Lenin goes into hiding - Kerensky produces letters claiming Lenin in pay by Germans - other leading Bolsheviks arrested.</a:t>
            </a:r>
          </a:p>
          <a:p>
            <a:pPr marL="609600" indent="-609600">
              <a:lnSpc>
                <a:spcPct val="90000"/>
              </a:lnSpc>
              <a:buFont typeface="Times" charset="0"/>
              <a:buChar char="}"/>
              <a:defRPr/>
            </a:pPr>
            <a:endParaRPr lang="en-US" sz="3200" dirty="0" smtClean="0">
              <a:latin typeface="Comic Sans MS" charset="0"/>
            </a:endParaRPr>
          </a:p>
          <a:p>
            <a:pPr marL="609600" indent="-609600">
              <a:lnSpc>
                <a:spcPct val="90000"/>
              </a:lnSpc>
              <a:buNone/>
              <a:defRPr/>
            </a:pPr>
            <a:endParaRPr lang="en-IE"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sz="quarter" idx="1"/>
          </p:nvPr>
        </p:nvSpPr>
        <p:spPr/>
        <p:txBody>
          <a:bodyPr>
            <a:normAutofit fontScale="77500" lnSpcReduction="20000"/>
          </a:bodyPr>
          <a:lstStyle/>
          <a:p>
            <a:pPr marL="609600" indent="-609600">
              <a:lnSpc>
                <a:spcPct val="90000"/>
              </a:lnSpc>
              <a:buNone/>
              <a:defRPr/>
            </a:pPr>
            <a:r>
              <a:rPr lang="en-US" sz="2800" dirty="0" smtClean="0">
                <a:latin typeface="Comic Sans MS" charset="0"/>
              </a:rPr>
              <a:t>7.	Kornilov appointed  head of army by Kerensky - attempted military coup by Kornilov. Kerensky panics - asks for Bolsheviks help - gives them munitions and rifles - Kornilov never came - railway workers stopped the trains and persuaded the troops not to fight. Red Guards kept their weapons.</a:t>
            </a:r>
          </a:p>
          <a:p>
            <a:pPr marL="609600" indent="-609600">
              <a:lnSpc>
                <a:spcPct val="90000"/>
              </a:lnSpc>
              <a:buFont typeface="Times" charset="0"/>
              <a:buChar char="}"/>
              <a:defRPr/>
            </a:pPr>
            <a:endParaRPr lang="en-US" sz="2800" dirty="0" smtClean="0">
              <a:latin typeface="Comic Sans MS" charset="0"/>
            </a:endParaRPr>
          </a:p>
          <a:p>
            <a:pPr marL="609600" indent="-609600">
              <a:lnSpc>
                <a:spcPct val="90000"/>
              </a:lnSpc>
              <a:buNone/>
              <a:defRPr/>
            </a:pPr>
            <a:r>
              <a:rPr lang="en-US" sz="2800" dirty="0" smtClean="0">
                <a:latin typeface="Comic Sans MS" charset="0"/>
              </a:rPr>
              <a:t>8.	Sept. 19 - Bolsheviks win control of Moscow Soviet</a:t>
            </a:r>
          </a:p>
          <a:p>
            <a:pPr marL="609600" indent="-609600">
              <a:lnSpc>
                <a:spcPct val="90000"/>
              </a:lnSpc>
              <a:buNone/>
              <a:defRPr/>
            </a:pPr>
            <a:endParaRPr lang="en-US" sz="2800" dirty="0" smtClean="0">
              <a:latin typeface="Comic Sans MS" charset="0"/>
            </a:endParaRPr>
          </a:p>
          <a:p>
            <a:pPr marL="609600" indent="-609600">
              <a:lnSpc>
                <a:spcPct val="90000"/>
              </a:lnSpc>
              <a:buNone/>
              <a:defRPr/>
            </a:pPr>
            <a:r>
              <a:rPr lang="en-US" sz="2800" dirty="0" smtClean="0">
                <a:latin typeface="Comic Sans MS" charset="0"/>
              </a:rPr>
              <a:t>9.	Oct. 6th - Bolsheviks win control of Petrograd Soviet</a:t>
            </a:r>
          </a:p>
          <a:p>
            <a:pPr marL="609600" indent="-609600">
              <a:lnSpc>
                <a:spcPct val="90000"/>
              </a:lnSpc>
              <a:buFont typeface="Times" charset="0"/>
              <a:buChar char="}"/>
              <a:defRPr/>
            </a:pPr>
            <a:endParaRPr lang="en-US" sz="2800" dirty="0" smtClean="0">
              <a:latin typeface="Comic Sans MS" charset="0"/>
            </a:endParaRPr>
          </a:p>
          <a:p>
            <a:pPr marL="609600" indent="-609600">
              <a:lnSpc>
                <a:spcPct val="90000"/>
              </a:lnSpc>
              <a:buNone/>
              <a:defRPr/>
            </a:pPr>
            <a:r>
              <a:rPr lang="en-US" sz="2800" dirty="0" smtClean="0">
                <a:latin typeface="Comic Sans MS" charset="0"/>
              </a:rPr>
              <a:t>10.	Oct. 23rd - Lenin returns</a:t>
            </a:r>
          </a:p>
          <a:p>
            <a:pPr marL="609600" indent="-609600">
              <a:lnSpc>
                <a:spcPct val="90000"/>
              </a:lnSpc>
              <a:buFont typeface="Times" charset="0"/>
              <a:buChar char="}"/>
              <a:defRPr/>
            </a:pPr>
            <a:endParaRPr lang="en-US" sz="2800" dirty="0" smtClean="0">
              <a:latin typeface="Comic Sans MS" charset="0"/>
            </a:endParaRPr>
          </a:p>
          <a:p>
            <a:pPr marL="609600" indent="-609600">
              <a:lnSpc>
                <a:spcPct val="90000"/>
              </a:lnSpc>
              <a:buNone/>
              <a:defRPr/>
            </a:pPr>
            <a:r>
              <a:rPr lang="en-US" sz="2800" dirty="0" smtClean="0">
                <a:latin typeface="Comic Sans MS" charset="0"/>
              </a:rPr>
              <a:t>11.	Nov 6/7  - Bolsheviks take control of Petrograd and force out the Provisional Govt</a:t>
            </a:r>
            <a:endParaRPr lang="en-IE"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Why did the Provisional Government fail?</a:t>
            </a:r>
            <a:endParaRPr lang="en-IE" dirty="0"/>
          </a:p>
        </p:txBody>
      </p:sp>
      <p:sp>
        <p:nvSpPr>
          <p:cNvPr id="3" name="Content Placeholder 2"/>
          <p:cNvSpPr>
            <a:spLocks noGrp="1"/>
          </p:cNvSpPr>
          <p:nvPr>
            <p:ph sz="quarter" idx="1"/>
          </p:nvPr>
        </p:nvSpPr>
        <p:spPr/>
        <p:txBody>
          <a:bodyPr>
            <a:noAutofit/>
          </a:bodyPr>
          <a:lstStyle/>
          <a:p>
            <a:pPr marL="609600" indent="-609600">
              <a:lnSpc>
                <a:spcPct val="90000"/>
              </a:lnSpc>
              <a:buNone/>
              <a:defRPr/>
            </a:pPr>
            <a:r>
              <a:rPr lang="en-US" sz="1800" dirty="0" smtClean="0">
                <a:latin typeface="Comic Sans MS" charset="0"/>
              </a:rPr>
              <a:t>- Slowness in summoning the Constituent Assembly which the government had promised</a:t>
            </a:r>
          </a:p>
          <a:p>
            <a:pPr marL="609600" indent="-609600">
              <a:lnSpc>
                <a:spcPct val="90000"/>
              </a:lnSpc>
              <a:buNone/>
              <a:defRPr/>
            </a:pPr>
            <a:r>
              <a:rPr lang="en-US" sz="1800" dirty="0" smtClean="0">
                <a:latin typeface="Comic Sans MS" charset="0"/>
              </a:rPr>
              <a:t>- The continuation of the war </a:t>
            </a:r>
          </a:p>
          <a:p>
            <a:pPr marL="609600" indent="-609600">
              <a:lnSpc>
                <a:spcPct val="90000"/>
              </a:lnSpc>
              <a:buNone/>
              <a:defRPr/>
            </a:pPr>
            <a:r>
              <a:rPr lang="en-US" sz="1800" dirty="0" smtClean="0">
                <a:latin typeface="Comic Sans MS" charset="0"/>
              </a:rPr>
              <a:t>- Allowing political exiles to return home to Russia</a:t>
            </a:r>
          </a:p>
          <a:p>
            <a:pPr marL="609600" indent="-609600">
              <a:lnSpc>
                <a:spcPct val="90000"/>
              </a:lnSpc>
              <a:buNone/>
              <a:defRPr/>
            </a:pPr>
            <a:r>
              <a:rPr lang="en-US" sz="1800" dirty="0" smtClean="0">
                <a:latin typeface="Comic Sans MS" charset="0"/>
              </a:rPr>
              <a:t>-What the peasants wanted was land, the city workers wanted control of the factories. The govt. failed to realize the needs of his people. The war further discredited the govt.</a:t>
            </a:r>
          </a:p>
          <a:p>
            <a:pPr marL="609600" indent="-609600">
              <a:lnSpc>
                <a:spcPct val="90000"/>
              </a:lnSpc>
              <a:buNone/>
              <a:defRPr/>
            </a:pPr>
            <a:r>
              <a:rPr lang="en-US" sz="1800" dirty="0" smtClean="0">
                <a:latin typeface="Comic Sans MS" charset="0"/>
              </a:rPr>
              <a:t>- Lenin - returned and immediately called for the overthrowing of the Prov. Govt. In order to gain mass support Lenin promised - Peace, Land &amp; Bread!</a:t>
            </a:r>
          </a:p>
          <a:p>
            <a:pPr marL="609600" indent="-609600">
              <a:lnSpc>
                <a:spcPct val="90000"/>
              </a:lnSpc>
              <a:buNone/>
              <a:defRPr/>
            </a:pPr>
            <a:r>
              <a:rPr lang="en-US" sz="1800" dirty="0" smtClean="0">
                <a:latin typeface="Comic Sans MS" charset="0"/>
              </a:rPr>
              <a:t>- Bolsheviks tried to take control in July but it failed.</a:t>
            </a:r>
          </a:p>
          <a:p>
            <a:pPr marL="609600" indent="-609600">
              <a:lnSpc>
                <a:spcPct val="90000"/>
              </a:lnSpc>
              <a:buNone/>
              <a:defRPr/>
            </a:pPr>
            <a:r>
              <a:rPr lang="en-US" sz="1800" dirty="0" smtClean="0">
                <a:latin typeface="Comic Sans MS" charset="0"/>
              </a:rPr>
              <a:t>- Kornilov Conspiracy - Bolsheviks given munitions and hailed as saviors of Petrograd</a:t>
            </a:r>
            <a:endParaRPr lang="en-IE" sz="1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First Communist Government</a:t>
            </a:r>
            <a:endParaRPr lang="en-US" dirty="0"/>
          </a:p>
        </p:txBody>
      </p:sp>
      <p:sp>
        <p:nvSpPr>
          <p:cNvPr id="3" name="Content Placeholder 2"/>
          <p:cNvSpPr>
            <a:spLocks noGrp="1"/>
          </p:cNvSpPr>
          <p:nvPr>
            <p:ph sz="quarter" idx="1"/>
          </p:nvPr>
        </p:nvSpPr>
        <p:spPr/>
        <p:txBody>
          <a:bodyPr/>
          <a:lstStyle/>
          <a:p>
            <a:r>
              <a:rPr lang="en-IE" dirty="0" smtClean="0"/>
              <a:t>Called ‘Council of People’s Commissars’</a:t>
            </a:r>
          </a:p>
          <a:p>
            <a:r>
              <a:rPr lang="en-IE" dirty="0" smtClean="0"/>
              <a:t>Lenin=President</a:t>
            </a:r>
          </a:p>
          <a:p>
            <a:r>
              <a:rPr lang="en-IE" dirty="0" smtClean="0"/>
              <a:t>15 Ministers</a:t>
            </a:r>
          </a:p>
          <a:p>
            <a:r>
              <a:rPr lang="en-IE" dirty="0" smtClean="0"/>
              <a:t>Trotsky=Minister for Foreign Affairs</a:t>
            </a:r>
          </a:p>
          <a:p>
            <a:r>
              <a:rPr lang="en-IE" dirty="0" smtClean="0"/>
              <a:t>Joseph Stalin=Commissar of Nationalities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Establishing a New Government</a:t>
            </a:r>
            <a:endParaRPr lang="en-US" dirty="0"/>
          </a:p>
        </p:txBody>
      </p:sp>
      <p:sp>
        <p:nvSpPr>
          <p:cNvPr id="3" name="Content Placeholder 2"/>
          <p:cNvSpPr>
            <a:spLocks noGrp="1"/>
          </p:cNvSpPr>
          <p:nvPr>
            <p:ph sz="quarter" idx="1"/>
          </p:nvPr>
        </p:nvSpPr>
        <p:spPr/>
        <p:txBody>
          <a:bodyPr>
            <a:normAutofit lnSpcReduction="10000"/>
          </a:bodyPr>
          <a:lstStyle/>
          <a:p>
            <a:r>
              <a:rPr lang="en-IE" dirty="0" smtClean="0"/>
              <a:t>Called a Ceasefire with Germany</a:t>
            </a:r>
          </a:p>
          <a:p>
            <a:r>
              <a:rPr lang="en-IE" dirty="0" smtClean="0"/>
              <a:t>Land distributed to peasants</a:t>
            </a:r>
          </a:p>
          <a:p>
            <a:r>
              <a:rPr lang="en-IE" dirty="0" smtClean="0"/>
              <a:t>Nationalisations: banks and factories now belonged to the state</a:t>
            </a:r>
          </a:p>
          <a:p>
            <a:r>
              <a:rPr lang="en-IE" dirty="0" smtClean="0"/>
              <a:t>Workers had a say in factory production</a:t>
            </a:r>
          </a:p>
          <a:p>
            <a:r>
              <a:rPr lang="en-IE" dirty="0" smtClean="0"/>
              <a:t>Revolutionary tribunals replaced normal courts</a:t>
            </a:r>
          </a:p>
          <a:p>
            <a:r>
              <a:rPr lang="en-IE" dirty="0" smtClean="0"/>
              <a:t>However the Bolsheviks only received a quarter of votes in the election for Constituent Assembly (body of citizens put together to draft a constitution)</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IE" dirty="0" smtClean="0"/>
              <a:t>SR’s won the majority of the votes. They represented the peasant support in rural areas, which made up 80% of the population.</a:t>
            </a:r>
          </a:p>
          <a:p>
            <a:r>
              <a:rPr lang="en-IE" dirty="0" smtClean="0"/>
              <a:t>Bolshevik support came from soldiers and workers in the cities.</a:t>
            </a:r>
          </a:p>
          <a:p>
            <a:r>
              <a:rPr lang="en-IE" dirty="0" smtClean="0"/>
              <a:t>Lenin did not want to share power.</a:t>
            </a:r>
          </a:p>
          <a:p>
            <a:r>
              <a:rPr lang="en-IE" dirty="0" smtClean="0"/>
              <a:t>Jan 1918 Petrograd Soviet were shot at as they marched to support the Constituent assembly.</a:t>
            </a:r>
          </a:p>
          <a:p>
            <a:r>
              <a:rPr lang="en-IE" dirty="0" smtClean="0"/>
              <a:t>Assembly was closed and meetings held in secret.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Russian Constituent Assembly Election Nov 1917</a:t>
            </a:r>
            <a:endParaRPr lang="en-US" dirty="0"/>
          </a:p>
        </p:txBody>
      </p:sp>
      <p:sp>
        <p:nvSpPr>
          <p:cNvPr id="3" name="Content Placeholder 2"/>
          <p:cNvSpPr>
            <a:spLocks noGrp="1"/>
          </p:cNvSpPr>
          <p:nvPr>
            <p:ph sz="quarter" idx="1"/>
          </p:nvPr>
        </p:nvSpPr>
        <p:spPr/>
        <p:txBody>
          <a:bodyPr>
            <a:normAutofit/>
          </a:bodyPr>
          <a:lstStyle/>
          <a:p>
            <a:pPr>
              <a:buNone/>
            </a:pPr>
            <a:r>
              <a:rPr lang="en-US" b="1" dirty="0" smtClean="0"/>
              <a:t>Party</a:t>
            </a:r>
            <a:r>
              <a:rPr lang="en-US" dirty="0" smtClean="0"/>
              <a:t> </a:t>
            </a:r>
            <a:r>
              <a:rPr lang="en-US" b="1" dirty="0" smtClean="0"/>
              <a:t>Votes</a:t>
            </a:r>
            <a:r>
              <a:rPr lang="en-US" dirty="0" smtClean="0"/>
              <a:t> </a:t>
            </a:r>
            <a:r>
              <a:rPr lang="en-US" b="1" dirty="0" smtClean="0"/>
              <a:t>Number of deputies</a:t>
            </a:r>
            <a:r>
              <a:rPr lang="en-US" dirty="0" smtClean="0"/>
              <a:t> </a:t>
            </a:r>
          </a:p>
          <a:p>
            <a:r>
              <a:rPr lang="en-US" dirty="0" smtClean="0">
                <a:hlinkClick r:id="rId2" action="ppaction://hlinkfile" tooltip="Socialist-Revolutionary Party"/>
              </a:rPr>
              <a:t>Socialist Revolutionaries</a:t>
            </a:r>
            <a:r>
              <a:rPr lang="en-US" dirty="0" smtClean="0"/>
              <a:t> 370 </a:t>
            </a:r>
          </a:p>
          <a:p>
            <a:r>
              <a:rPr lang="en-US" dirty="0" smtClean="0">
                <a:hlinkClick r:id="rId3" action="ppaction://hlinkfile" tooltip="Bolsheviks"/>
              </a:rPr>
              <a:t>Bolsheviks</a:t>
            </a:r>
            <a:r>
              <a:rPr lang="en-US" dirty="0" smtClean="0"/>
              <a:t> 175 </a:t>
            </a:r>
          </a:p>
          <a:p>
            <a:r>
              <a:rPr lang="en-US" dirty="0" smtClean="0">
                <a:hlinkClick r:id="rId4" action="ppaction://hlinkfile" tooltip="Mensheviks"/>
              </a:rPr>
              <a:t>Mensheviks</a:t>
            </a:r>
            <a:r>
              <a:rPr lang="en-US" dirty="0" smtClean="0"/>
              <a:t> 15</a:t>
            </a:r>
          </a:p>
          <a:p>
            <a:r>
              <a:rPr lang="en-US" u="sng" dirty="0" smtClean="0">
                <a:solidFill>
                  <a:srgbClr val="FFC000"/>
                </a:solidFill>
              </a:rPr>
              <a:t>Kadets</a:t>
            </a:r>
            <a:r>
              <a:rPr lang="en-US" dirty="0" smtClean="0"/>
              <a:t>  17 </a:t>
            </a:r>
          </a:p>
          <a:p>
            <a:r>
              <a:rPr lang="en-IE" u="sng" dirty="0" smtClean="0">
                <a:solidFill>
                  <a:srgbClr val="FFC000"/>
                </a:solidFill>
              </a:rPr>
              <a:t>SR’s</a:t>
            </a:r>
            <a:r>
              <a:rPr lang="en-IE" dirty="0" smtClean="0"/>
              <a:t>  40</a:t>
            </a:r>
          </a:p>
          <a:p>
            <a:r>
              <a:rPr lang="en-IE" u="sng" dirty="0" smtClean="0">
                <a:solidFill>
                  <a:srgbClr val="FFC000"/>
                </a:solidFill>
              </a:rPr>
              <a:t>National Parties</a:t>
            </a:r>
            <a:r>
              <a:rPr lang="en-IE" dirty="0" smtClean="0"/>
              <a:t>  86</a:t>
            </a:r>
            <a:endParaRPr lang="en-IE" u="sng" dirty="0" smtClean="0">
              <a:solidFill>
                <a:srgbClr val="FFC000"/>
              </a:solidFill>
            </a:endParaRPr>
          </a:p>
          <a:p>
            <a:r>
              <a:rPr lang="en-IE" u="sng" dirty="0" smtClean="0">
                <a:solidFill>
                  <a:srgbClr val="FFC000"/>
                </a:solidFill>
              </a:rPr>
              <a:t>Other </a:t>
            </a:r>
            <a:r>
              <a:rPr lang="en-IE" dirty="0" smtClean="0">
                <a:solidFill>
                  <a:srgbClr val="FFC000"/>
                </a:solidFill>
              </a:rPr>
              <a:t> </a:t>
            </a:r>
            <a:r>
              <a:rPr lang="en-IE" dirty="0" smtClean="0"/>
              <a:t>47</a:t>
            </a:r>
            <a:endParaRPr lang="en-IE" dirty="0" smtClean="0">
              <a:solidFill>
                <a:srgbClr val="FFC000"/>
              </a:solidFill>
            </a:endParaRPr>
          </a:p>
          <a:p>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Russian_Constituent_Assembly_Election_1917.png"/>
          <p:cNvPicPr>
            <a:picLocks noGrp="1" noChangeAspect="1"/>
          </p:cNvPicPr>
          <p:nvPr>
            <p:ph sz="quarter" idx="1"/>
          </p:nvPr>
        </p:nvPicPr>
        <p:blipFill>
          <a:blip r:embed="rId2"/>
          <a:stretch>
            <a:fillRect/>
          </a:stretch>
        </p:blipFill>
        <p:spPr>
          <a:xfrm>
            <a:off x="1428728" y="428604"/>
            <a:ext cx="6357982" cy="5667396"/>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Tsar-Background</a:t>
            </a:r>
            <a:endParaRPr lang="en-IE" dirty="0"/>
          </a:p>
        </p:txBody>
      </p:sp>
      <p:sp>
        <p:nvSpPr>
          <p:cNvPr id="3" name="Content Placeholder 2"/>
          <p:cNvSpPr>
            <a:spLocks noGrp="1"/>
          </p:cNvSpPr>
          <p:nvPr>
            <p:ph sz="quarter" idx="1"/>
          </p:nvPr>
        </p:nvSpPr>
        <p:spPr/>
        <p:txBody>
          <a:bodyPr>
            <a:normAutofit fontScale="55000" lnSpcReduction="20000"/>
          </a:bodyPr>
          <a:lstStyle/>
          <a:p>
            <a:pPr>
              <a:lnSpc>
                <a:spcPct val="90000"/>
              </a:lnSpc>
              <a:defRPr/>
            </a:pPr>
            <a:r>
              <a:rPr lang="en-US" sz="3200" dirty="0" smtClean="0">
                <a:latin typeface="Comic Sans MS" charset="0"/>
              </a:rPr>
              <a:t>At the start of the 20th Century, 1900, Nicholas II was the Tsar, and the ruler of Russia. Nicholas was an Autocrat. This meant that he had complete an absolute power. He was not elected but was born into power. He, and most other Russians, believed that he had a divine right to rule - that he had been chosen by God. </a:t>
            </a:r>
          </a:p>
          <a:p>
            <a:pPr>
              <a:lnSpc>
                <a:spcPct val="90000"/>
              </a:lnSpc>
              <a:defRPr/>
            </a:pPr>
            <a:r>
              <a:rPr lang="en-US" sz="3200" dirty="0" smtClean="0">
                <a:latin typeface="Comic Sans MS" charset="0"/>
              </a:rPr>
              <a:t>Nicholas did not need to consult with any one else to make decisions, new laws or initiate new programs of reform. </a:t>
            </a:r>
          </a:p>
          <a:p>
            <a:pPr>
              <a:lnSpc>
                <a:spcPct val="90000"/>
              </a:lnSpc>
              <a:defRPr/>
            </a:pPr>
            <a:r>
              <a:rPr lang="en-US" sz="3200" dirty="0" smtClean="0">
                <a:latin typeface="Comic Sans MS" charset="0"/>
              </a:rPr>
              <a:t>No parliament - to represent the views of the people</a:t>
            </a:r>
          </a:p>
          <a:p>
            <a:pPr>
              <a:lnSpc>
                <a:spcPct val="90000"/>
              </a:lnSpc>
              <a:defRPr/>
            </a:pPr>
            <a:r>
              <a:rPr lang="en-US" sz="3200" dirty="0" smtClean="0">
                <a:latin typeface="Comic Sans MS" charset="0"/>
              </a:rPr>
              <a:t>Tsar - power base 10% of people - aristocrats - church - military - bureaucracy</a:t>
            </a:r>
          </a:p>
          <a:p>
            <a:pPr>
              <a:lnSpc>
                <a:spcPct val="90000"/>
              </a:lnSpc>
              <a:defRPr/>
            </a:pPr>
            <a:r>
              <a:rPr lang="en-US" sz="3200" dirty="0" smtClean="0">
                <a:latin typeface="Comic Sans MS" charset="0"/>
              </a:rPr>
              <a:t>Bureaucracy - civil servants - was massive - Russia so large it was a massive task to collect taxes and run country. </a:t>
            </a:r>
          </a:p>
          <a:p>
            <a:pPr>
              <a:lnSpc>
                <a:spcPct val="90000"/>
              </a:lnSpc>
              <a:defRPr/>
            </a:pPr>
            <a:r>
              <a:rPr lang="en-US" sz="3200" dirty="0" smtClean="0">
                <a:latin typeface="Comic Sans MS" charset="0"/>
              </a:rPr>
              <a:t>Tsar censored newspapers and books</a:t>
            </a:r>
          </a:p>
          <a:p>
            <a:pPr>
              <a:lnSpc>
                <a:spcPct val="90000"/>
              </a:lnSpc>
              <a:defRPr/>
            </a:pPr>
            <a:r>
              <a:rPr lang="en-US" sz="3200" dirty="0" smtClean="0">
                <a:latin typeface="Comic Sans MS" charset="0"/>
              </a:rPr>
              <a:t>Education was via church</a:t>
            </a:r>
          </a:p>
          <a:p>
            <a:pPr>
              <a:lnSpc>
                <a:spcPct val="90000"/>
              </a:lnSpc>
              <a:defRPr/>
            </a:pPr>
            <a:r>
              <a:rPr lang="en-US" sz="3200" dirty="0" smtClean="0">
                <a:latin typeface="Comic Sans MS" charset="0"/>
              </a:rPr>
              <a:t>Okhrana  - secret police - used to stop protests or opposers to Tsar’s rule</a:t>
            </a:r>
          </a:p>
          <a:p>
            <a:pPr>
              <a:lnSpc>
                <a:spcPct val="90000"/>
              </a:lnSpc>
              <a:defRPr/>
            </a:pPr>
            <a:r>
              <a:rPr lang="en-US" sz="3200" dirty="0" smtClean="0">
                <a:latin typeface="Comic Sans MS" charset="0"/>
              </a:rPr>
              <a:t>Siberia - prison camps</a:t>
            </a:r>
            <a:endParaRPr lang="en-US" sz="3200" dirty="0" smtClean="0">
              <a:latin typeface="Herculanum" charset="0"/>
            </a:endParaRPr>
          </a:p>
          <a:p>
            <a:endParaRPr lang="en-IE"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Russian Civil War 1918-1921</a:t>
            </a:r>
            <a:endParaRPr lang="en-IE" dirty="0"/>
          </a:p>
        </p:txBody>
      </p:sp>
      <p:sp>
        <p:nvSpPr>
          <p:cNvPr id="3" name="Content Placeholder 2"/>
          <p:cNvSpPr>
            <a:spLocks noGrp="1"/>
          </p:cNvSpPr>
          <p:nvPr>
            <p:ph sz="quarter" idx="1"/>
          </p:nvPr>
        </p:nvSpPr>
        <p:spPr/>
        <p:txBody>
          <a:bodyPr/>
          <a:lstStyle/>
          <a:p>
            <a:r>
              <a:rPr lang="en-IE" dirty="0" smtClean="0"/>
              <a:t>Russians were unhappy with the Treaty of Brest Litovsk. It pulled Russia out of the war but Russia gave up land which contained 80% of their Iron, 90% of their coal along with one-third of its population</a:t>
            </a:r>
          </a:p>
          <a:p>
            <a:r>
              <a:rPr lang="en-IE" dirty="0" smtClean="0"/>
              <a:t>This discontent among Russians led to the out break of the Civil War</a:t>
            </a:r>
          </a:p>
          <a:p>
            <a:endParaRPr lang="en-IE"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Russian Civil War 1918-1921</a:t>
            </a:r>
            <a:endParaRPr lang="en-IE" dirty="0"/>
          </a:p>
        </p:txBody>
      </p:sp>
      <p:sp>
        <p:nvSpPr>
          <p:cNvPr id="3" name="Content Placeholder 2"/>
          <p:cNvSpPr>
            <a:spLocks noGrp="1"/>
          </p:cNvSpPr>
          <p:nvPr>
            <p:ph sz="quarter" idx="1"/>
          </p:nvPr>
        </p:nvSpPr>
        <p:spPr/>
        <p:txBody>
          <a:bodyPr>
            <a:normAutofit lnSpcReduction="10000"/>
          </a:bodyPr>
          <a:lstStyle/>
          <a:p>
            <a:pPr>
              <a:buNone/>
            </a:pPr>
            <a:r>
              <a:rPr lang="en-IE" dirty="0" smtClean="0"/>
              <a:t>1. Bolsheviks (later called Communists or the Reds) were led by Lenin and Trotsky</a:t>
            </a:r>
          </a:p>
          <a:p>
            <a:pPr>
              <a:buNone/>
            </a:pPr>
            <a:r>
              <a:rPr lang="en-IE" dirty="0" smtClean="0"/>
              <a:t>		- Lenin organised economic and political areas</a:t>
            </a:r>
          </a:p>
          <a:p>
            <a:pPr>
              <a:buNone/>
            </a:pPr>
            <a:r>
              <a:rPr lang="en-IE" dirty="0" smtClean="0"/>
              <a:t>		- Trotsky organised the military (Red army)</a:t>
            </a:r>
          </a:p>
          <a:p>
            <a:pPr>
              <a:buNone/>
            </a:pPr>
            <a:r>
              <a:rPr lang="en-IE" dirty="0" smtClean="0"/>
              <a:t>2. The Bolsheviks were opposed by the Whites</a:t>
            </a:r>
          </a:p>
          <a:p>
            <a:pPr>
              <a:buNone/>
            </a:pPr>
            <a:r>
              <a:rPr lang="en-IE" dirty="0" smtClean="0"/>
              <a:t>	- These were composed of many different groups (Tsarists,landlords,industrialists)</a:t>
            </a:r>
          </a:p>
          <a:p>
            <a:pPr>
              <a:buNone/>
            </a:pPr>
            <a:r>
              <a:rPr lang="en-IE" dirty="0" smtClean="0"/>
              <a:t>	- They were helped by Allied Powers while the war was still 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Russian Civil War 1918-1921</a:t>
            </a:r>
            <a:endParaRPr lang="en-IE" dirty="0"/>
          </a:p>
        </p:txBody>
      </p:sp>
      <p:sp>
        <p:nvSpPr>
          <p:cNvPr id="3" name="Content Placeholder 2"/>
          <p:cNvSpPr>
            <a:spLocks noGrp="1"/>
          </p:cNvSpPr>
          <p:nvPr>
            <p:ph sz="quarter" idx="1"/>
          </p:nvPr>
        </p:nvSpPr>
        <p:spPr/>
        <p:txBody>
          <a:bodyPr/>
          <a:lstStyle/>
          <a:p>
            <a:pPr>
              <a:buNone/>
            </a:pPr>
            <a:r>
              <a:rPr lang="en-IE" dirty="0" smtClean="0"/>
              <a:t>3. Lenin organised ‘War Communism’ which ensured that all industry and agriculture were geared to the war</a:t>
            </a:r>
          </a:p>
          <a:p>
            <a:pPr>
              <a:buNone/>
            </a:pPr>
            <a:r>
              <a:rPr lang="en-IE" dirty="0" smtClean="0"/>
              <a:t>4. Reds organised the ‘Red Terror’. Anybody accused of co-operating with the Whites were punished and executed by Cheka.</a:t>
            </a:r>
            <a:endParaRPr lang="en-IE"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Why did Lenin &amp; Trotsky win the war?</a:t>
            </a:r>
            <a:endParaRPr lang="en-IE" dirty="0"/>
          </a:p>
        </p:txBody>
      </p:sp>
      <p:sp>
        <p:nvSpPr>
          <p:cNvPr id="3" name="Content Placeholder 2"/>
          <p:cNvSpPr>
            <a:spLocks noGrp="1"/>
          </p:cNvSpPr>
          <p:nvPr>
            <p:ph sz="quarter" idx="1"/>
          </p:nvPr>
        </p:nvSpPr>
        <p:spPr/>
        <p:txBody>
          <a:bodyPr>
            <a:normAutofit fontScale="92500" lnSpcReduction="20000"/>
          </a:bodyPr>
          <a:lstStyle/>
          <a:p>
            <a:r>
              <a:rPr lang="en-IE" dirty="0" smtClean="0"/>
              <a:t>They provided a united leadership.</a:t>
            </a:r>
          </a:p>
          <a:p>
            <a:r>
              <a:rPr lang="en-IE" dirty="0" smtClean="0"/>
              <a:t>The White armies were divided and cruel to the people in the countryside</a:t>
            </a:r>
          </a:p>
          <a:p>
            <a:r>
              <a:rPr lang="en-IE" dirty="0" smtClean="0"/>
              <a:t>Trotsky enforced discipline. Conscription introduced. Brought in Tsarist soldiers to out number the Whites. Tsarist officers were used to train soldiers.</a:t>
            </a:r>
          </a:p>
          <a:p>
            <a:r>
              <a:rPr lang="en-IE" dirty="0" smtClean="0"/>
              <a:t>They used Propaganda that made people fear the return of Tsar and landlords</a:t>
            </a:r>
          </a:p>
          <a:p>
            <a:r>
              <a:rPr lang="en-IE" dirty="0" smtClean="0"/>
              <a:t>The Red Terror put down opposition</a:t>
            </a:r>
          </a:p>
          <a:p>
            <a:r>
              <a:rPr lang="en-IE" dirty="0" smtClean="0"/>
              <a:t>Allies withdrew from Russia and did not provide supplies for the Whites</a:t>
            </a:r>
          </a:p>
          <a:p>
            <a:endParaRPr lang="en-IE"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Red Terror		</a:t>
            </a:r>
            <a:endParaRPr lang="en-US" dirty="0"/>
          </a:p>
        </p:txBody>
      </p:sp>
      <p:sp>
        <p:nvSpPr>
          <p:cNvPr id="3" name="Content Placeholder 2"/>
          <p:cNvSpPr>
            <a:spLocks noGrp="1"/>
          </p:cNvSpPr>
          <p:nvPr>
            <p:ph sz="quarter" idx="1"/>
          </p:nvPr>
        </p:nvSpPr>
        <p:spPr/>
        <p:txBody>
          <a:bodyPr>
            <a:normAutofit fontScale="92500" lnSpcReduction="10000"/>
          </a:bodyPr>
          <a:lstStyle/>
          <a:p>
            <a:r>
              <a:rPr lang="en-IE" dirty="0" smtClean="0"/>
              <a:t>The attempted assassination of Lenin started the Red Terror</a:t>
            </a:r>
          </a:p>
          <a:p>
            <a:r>
              <a:rPr lang="en-IE" dirty="0" smtClean="0"/>
              <a:t>This involved punishment or execution of anybody accused of co-operating with the Whites</a:t>
            </a:r>
          </a:p>
          <a:p>
            <a:r>
              <a:rPr lang="en-IE" dirty="0" smtClean="0"/>
              <a:t>Cheka were led by Felix Dzerzhinsky</a:t>
            </a:r>
          </a:p>
          <a:p>
            <a:r>
              <a:rPr lang="en-IE" dirty="0" smtClean="0"/>
              <a:t>Tsar family murdered by the Reds</a:t>
            </a:r>
          </a:p>
          <a:p>
            <a:r>
              <a:rPr lang="en-IE" dirty="0" smtClean="0"/>
              <a:t>Mass executions based on class and beliefs</a:t>
            </a:r>
          </a:p>
          <a:p>
            <a:r>
              <a:rPr lang="en-IE" dirty="0" smtClean="0"/>
              <a:t>It was the Communists way of establishing complete control through fear and terror.</a:t>
            </a:r>
          </a:p>
          <a:p>
            <a:r>
              <a:rPr lang="en-IE" dirty="0" smtClean="0"/>
              <a:t>1</a:t>
            </a:r>
            <a:r>
              <a:rPr lang="en-IE" baseline="30000" dirty="0" smtClean="0"/>
              <a:t>st</a:t>
            </a:r>
            <a:r>
              <a:rPr lang="en-IE" dirty="0" smtClean="0"/>
              <a:t> Concentration camps were established.</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russian_civil_war_1918-1920_red_terror_operation_victims.jpg"/>
          <p:cNvPicPr>
            <a:picLocks noGrp="1" noChangeAspect="1"/>
          </p:cNvPicPr>
          <p:nvPr>
            <p:ph sz="quarter" idx="1"/>
          </p:nvPr>
        </p:nvPicPr>
        <p:blipFill>
          <a:blip r:embed="rId2"/>
          <a:stretch>
            <a:fillRect/>
          </a:stretch>
        </p:blipFill>
        <p:spPr>
          <a:xfrm>
            <a:off x="1571604" y="1500174"/>
            <a:ext cx="5761061" cy="3920722"/>
          </a:xfr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Different punishments</a:t>
            </a:r>
            <a:endParaRPr lang="en-US" dirty="0"/>
          </a:p>
        </p:txBody>
      </p:sp>
      <p:sp>
        <p:nvSpPr>
          <p:cNvPr id="3" name="Content Placeholder 2"/>
          <p:cNvSpPr>
            <a:spLocks noGrp="1"/>
          </p:cNvSpPr>
          <p:nvPr>
            <p:ph sz="quarter" idx="1"/>
          </p:nvPr>
        </p:nvSpPr>
        <p:spPr/>
        <p:txBody>
          <a:bodyPr>
            <a:normAutofit fontScale="85000" lnSpcReduction="20000"/>
          </a:bodyPr>
          <a:lstStyle/>
          <a:p>
            <a:r>
              <a:rPr lang="en-IE" dirty="0" smtClean="0"/>
              <a:t>‘Eyes poked out, tongues cut out, ears and noses cut off’</a:t>
            </a:r>
          </a:p>
          <a:p>
            <a:r>
              <a:rPr lang="en-IE" dirty="0" smtClean="0"/>
              <a:t>‘People placed in rows and their hands were nailed to tables’</a:t>
            </a:r>
          </a:p>
          <a:p>
            <a:r>
              <a:rPr lang="en-IE" dirty="0" smtClean="0"/>
              <a:t>‘Cuts around their wrists were made with a knife, poured boiling water over their hands and pulled the skin off’</a:t>
            </a:r>
          </a:p>
          <a:p>
            <a:r>
              <a:rPr lang="en-IE" dirty="0" smtClean="0"/>
              <a:t>‘Victim’s heads were placed in an Anvil and slowly crushed’ with a sledge hammer. Victims undergoing the same punishment the following day were made watch’</a:t>
            </a:r>
          </a:p>
          <a:p>
            <a:r>
              <a:rPr lang="en-IE" dirty="0" smtClean="0"/>
              <a:t>‘People buried alive’</a:t>
            </a:r>
          </a:p>
          <a:p>
            <a:r>
              <a:rPr lang="en-IE" dirty="0" smtClean="0"/>
              <a:t>‘Stomachs were cut open and intestines pulled out which were then nailed to a telephone pole, then person was then forced to run around the pole until intestine had unravelled’</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IE" dirty="0" smtClean="0"/>
              <a:t>‘One bishop was burnt alive is a big pot and his monks were forced with a gun to their head to drink the soup’</a:t>
            </a:r>
          </a:p>
          <a:p>
            <a:r>
              <a:rPr lang="en-IE" dirty="0" smtClean="0"/>
              <a:t>‘People placed in barrels with nails facing inwards and then rolled down hills’</a:t>
            </a:r>
          </a:p>
          <a:p>
            <a:r>
              <a:rPr lang="en-IE" dirty="0" smtClean="0"/>
              <a:t>‘Hands of victims were sawn off’</a:t>
            </a:r>
          </a:p>
          <a:p>
            <a:r>
              <a:rPr lang="en-IE" dirty="0" smtClean="0"/>
              <a:t>‘Some victims were buried alive with decomposing bodies beside them’</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War Communism		</a:t>
            </a:r>
            <a:endParaRPr lang="en-US" dirty="0"/>
          </a:p>
        </p:txBody>
      </p:sp>
      <p:sp>
        <p:nvSpPr>
          <p:cNvPr id="3" name="Content Placeholder 2"/>
          <p:cNvSpPr>
            <a:spLocks noGrp="1"/>
          </p:cNvSpPr>
          <p:nvPr>
            <p:ph sz="quarter" idx="1"/>
          </p:nvPr>
        </p:nvSpPr>
        <p:spPr/>
        <p:txBody>
          <a:bodyPr>
            <a:normAutofit fontScale="92500" lnSpcReduction="10000"/>
          </a:bodyPr>
          <a:lstStyle/>
          <a:p>
            <a:r>
              <a:rPr lang="en-IE" dirty="0" smtClean="0"/>
              <a:t>This was a new policy introduced by the communist government that involved replacing private businesses with state control over farms, factories, railways and shops.</a:t>
            </a:r>
          </a:p>
          <a:p>
            <a:r>
              <a:rPr lang="en-IE" dirty="0" smtClean="0"/>
              <a:t>- Workers no longer had control of factories</a:t>
            </a:r>
          </a:p>
          <a:p>
            <a:r>
              <a:rPr lang="en-IE" dirty="0" smtClean="0"/>
              <a:t>- Privately run businesses were illegal</a:t>
            </a:r>
          </a:p>
          <a:p>
            <a:r>
              <a:rPr lang="en-IE" dirty="0" smtClean="0"/>
              <a:t>- Food was rationed</a:t>
            </a:r>
          </a:p>
          <a:p>
            <a:r>
              <a:rPr lang="en-IE" dirty="0" smtClean="0"/>
              <a:t>- Forced labour was introduced</a:t>
            </a:r>
          </a:p>
          <a:p>
            <a:r>
              <a:rPr lang="en-IE" dirty="0" smtClean="0"/>
              <a:t>All industry and agriculture was geared towards the war</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War Communism</a:t>
            </a:r>
            <a:endParaRPr lang="en-US" dirty="0"/>
          </a:p>
        </p:txBody>
      </p:sp>
      <p:sp>
        <p:nvSpPr>
          <p:cNvPr id="3" name="Content Placeholder 2"/>
          <p:cNvSpPr>
            <a:spLocks noGrp="1"/>
          </p:cNvSpPr>
          <p:nvPr>
            <p:ph sz="quarter" idx="1"/>
          </p:nvPr>
        </p:nvSpPr>
        <p:spPr/>
        <p:txBody>
          <a:bodyPr>
            <a:normAutofit fontScale="92500" lnSpcReduction="10000"/>
          </a:bodyPr>
          <a:lstStyle/>
          <a:p>
            <a:r>
              <a:rPr lang="en-IE" dirty="0" smtClean="0"/>
              <a:t>This attempt to introduce full blown Communism led to the collapse of the Russian economy</a:t>
            </a:r>
          </a:p>
          <a:p>
            <a:r>
              <a:rPr lang="en-IE" dirty="0" smtClean="0"/>
              <a:t>- money was worthless</a:t>
            </a:r>
          </a:p>
          <a:p>
            <a:r>
              <a:rPr lang="en-IE" dirty="0" smtClean="0"/>
              <a:t>- prices rising out of control</a:t>
            </a:r>
          </a:p>
          <a:p>
            <a:r>
              <a:rPr lang="en-IE" dirty="0" smtClean="0"/>
              <a:t>- peasant refused to sell grain to the government</a:t>
            </a:r>
          </a:p>
          <a:p>
            <a:r>
              <a:rPr lang="en-IE" dirty="0" smtClean="0"/>
              <a:t>- the Cheka and Red Army ere sent to the countryside to seize the grain. Many peasants were killed.</a:t>
            </a:r>
          </a:p>
          <a:p>
            <a:r>
              <a:rPr lang="en-IE" dirty="0" smtClean="0"/>
              <a:t>- Lack of food and bad weather led to a famine where 5 million died</a:t>
            </a:r>
          </a:p>
          <a:p>
            <a:r>
              <a:rPr lang="en-IE" dirty="0" smtClean="0"/>
              <a:t>- International aid was sought to help the Russians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sz="quarter" idx="1"/>
          </p:nvPr>
        </p:nvSpPr>
        <p:spPr/>
        <p:txBody>
          <a:bodyPr>
            <a:normAutofit fontScale="92500" lnSpcReduction="20000"/>
          </a:bodyPr>
          <a:lstStyle/>
          <a:p>
            <a:pPr>
              <a:lnSpc>
                <a:spcPct val="90000"/>
              </a:lnSpc>
              <a:defRPr/>
            </a:pPr>
            <a:r>
              <a:rPr lang="en-US" sz="3200" dirty="0" smtClean="0">
                <a:latin typeface="Comic Sans MS" charset="0"/>
              </a:rPr>
              <a:t>Devoted family man</a:t>
            </a:r>
          </a:p>
          <a:p>
            <a:pPr>
              <a:lnSpc>
                <a:spcPct val="90000"/>
              </a:lnSpc>
              <a:defRPr/>
            </a:pPr>
            <a:r>
              <a:rPr lang="en-US" sz="3200" dirty="0" smtClean="0">
                <a:latin typeface="Comic Sans MS" charset="0"/>
              </a:rPr>
              <a:t>Ruled by his wife - the Tsarina - a German women named Alexandra</a:t>
            </a:r>
          </a:p>
          <a:p>
            <a:pPr>
              <a:lnSpc>
                <a:spcPct val="90000"/>
              </a:lnSpc>
              <a:defRPr/>
            </a:pPr>
            <a:r>
              <a:rPr lang="en-US" sz="3200" dirty="0" smtClean="0">
                <a:latin typeface="Comic Sans MS" charset="0"/>
              </a:rPr>
              <a:t>Deeply religious</a:t>
            </a:r>
          </a:p>
          <a:p>
            <a:pPr>
              <a:lnSpc>
                <a:spcPct val="90000"/>
              </a:lnSpc>
              <a:defRPr/>
            </a:pPr>
            <a:r>
              <a:rPr lang="en-US" sz="3200" dirty="0" smtClean="0">
                <a:latin typeface="Comic Sans MS" charset="0"/>
              </a:rPr>
              <a:t>Kind to those around him yet ruthless</a:t>
            </a:r>
          </a:p>
          <a:p>
            <a:pPr>
              <a:lnSpc>
                <a:spcPct val="90000"/>
              </a:lnSpc>
              <a:defRPr/>
            </a:pPr>
            <a:r>
              <a:rPr lang="en-US" sz="3200" dirty="0" smtClean="0">
                <a:latin typeface="Comic Sans MS" charset="0"/>
              </a:rPr>
              <a:t>Anti-Jewish</a:t>
            </a:r>
          </a:p>
          <a:p>
            <a:pPr>
              <a:lnSpc>
                <a:spcPct val="90000"/>
              </a:lnSpc>
              <a:defRPr/>
            </a:pPr>
            <a:r>
              <a:rPr lang="en-US" sz="3200" dirty="0" smtClean="0">
                <a:latin typeface="Comic Sans MS" charset="0"/>
              </a:rPr>
              <a:t>Good intentions but not a born leader</a:t>
            </a:r>
          </a:p>
          <a:p>
            <a:pPr>
              <a:lnSpc>
                <a:spcPct val="90000"/>
              </a:lnSpc>
              <a:defRPr/>
            </a:pPr>
            <a:r>
              <a:rPr lang="en-US" sz="3200" dirty="0" smtClean="0">
                <a:latin typeface="Comic Sans MS" charset="0"/>
              </a:rPr>
              <a:t>No idea what the majority of Russian’s lived liked</a:t>
            </a:r>
          </a:p>
          <a:p>
            <a:pPr>
              <a:lnSpc>
                <a:spcPct val="90000"/>
              </a:lnSpc>
              <a:defRPr/>
            </a:pPr>
            <a:r>
              <a:rPr lang="en-US" sz="3200" dirty="0" smtClean="0">
                <a:latin typeface="Comic Sans MS" charset="0"/>
              </a:rPr>
              <a:t>He had no idea of the problems of his people or how to cope with them.</a:t>
            </a:r>
          </a:p>
          <a:p>
            <a:pPr>
              <a:lnSpc>
                <a:spcPct val="90000"/>
              </a:lnSpc>
              <a:defRPr/>
            </a:pPr>
            <a:endParaRPr lang="en-US" sz="3200" dirty="0" smtClean="0">
              <a:latin typeface="Herculanum" charset="0"/>
            </a:endParaRPr>
          </a:p>
          <a:p>
            <a:endParaRPr lang="en-IE"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New Economic Policy NEP</a:t>
            </a:r>
            <a:endParaRPr lang="en-US" dirty="0"/>
          </a:p>
        </p:txBody>
      </p:sp>
      <p:sp>
        <p:nvSpPr>
          <p:cNvPr id="3" name="Content Placeholder 2"/>
          <p:cNvSpPr>
            <a:spLocks noGrp="1"/>
          </p:cNvSpPr>
          <p:nvPr>
            <p:ph sz="quarter" idx="1"/>
          </p:nvPr>
        </p:nvSpPr>
        <p:spPr/>
        <p:txBody>
          <a:bodyPr/>
          <a:lstStyle/>
          <a:p>
            <a:r>
              <a:rPr lang="en-IE" dirty="0" smtClean="0"/>
              <a:t>1. The soviet economy was in a bad state by 1921, due to WWI, Civil War and War Communism.</a:t>
            </a:r>
          </a:p>
          <a:p>
            <a:r>
              <a:rPr lang="en-IE" dirty="0" smtClean="0"/>
              <a:t>2. Sailors in Kronstadt naval base revolted against Communist Party and War Communism. Lenin and Trotsky ordered the Red Army to put down the rebellion</a:t>
            </a:r>
          </a:p>
          <a:p>
            <a:r>
              <a:rPr lang="en-IE" dirty="0" smtClean="0"/>
              <a:t>3. Lenin decided to change economic policy. He introduced New Economic Policy</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NEP	</a:t>
            </a:r>
            <a:endParaRPr lang="en-US" dirty="0"/>
          </a:p>
        </p:txBody>
      </p:sp>
      <p:sp>
        <p:nvSpPr>
          <p:cNvPr id="3" name="Content Placeholder 2"/>
          <p:cNvSpPr>
            <a:spLocks noGrp="1"/>
          </p:cNvSpPr>
          <p:nvPr>
            <p:ph sz="quarter" idx="1"/>
          </p:nvPr>
        </p:nvSpPr>
        <p:spPr/>
        <p:txBody>
          <a:bodyPr/>
          <a:lstStyle/>
          <a:p>
            <a:r>
              <a:rPr lang="en-IE" dirty="0" smtClean="0"/>
              <a:t>4. The main points were:</a:t>
            </a:r>
          </a:p>
          <a:p>
            <a:r>
              <a:rPr lang="en-IE" dirty="0" smtClean="0"/>
              <a:t>- taking of food from peasants ended</a:t>
            </a:r>
          </a:p>
          <a:p>
            <a:r>
              <a:rPr lang="en-IE" dirty="0" smtClean="0"/>
              <a:t>- there was a fixed tax (grain)</a:t>
            </a:r>
          </a:p>
          <a:p>
            <a:r>
              <a:rPr lang="en-IE" dirty="0" smtClean="0"/>
              <a:t>- peasants could sell their surplus produce</a:t>
            </a:r>
          </a:p>
          <a:p>
            <a:r>
              <a:rPr lang="en-IE" dirty="0" smtClean="0"/>
              <a:t>- private enterprise was allowed in small industries</a:t>
            </a:r>
          </a:p>
          <a:p>
            <a:r>
              <a:rPr lang="en-IE" dirty="0" smtClean="0"/>
              <a:t>- heavy industry (</a:t>
            </a:r>
            <a:r>
              <a:rPr lang="en-IE" dirty="0" err="1" smtClean="0"/>
              <a:t>coal,iron,electricity</a:t>
            </a:r>
            <a:r>
              <a:rPr lang="en-IE" dirty="0" smtClean="0"/>
              <a:t>) was controlled by the government</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IE" dirty="0" smtClean="0"/>
              <a:t>5. NEP was successful:</a:t>
            </a:r>
          </a:p>
          <a:p>
            <a:r>
              <a:rPr lang="en-IE" dirty="0" smtClean="0"/>
              <a:t>-industrial and agricultural production rose</a:t>
            </a:r>
          </a:p>
          <a:p>
            <a:r>
              <a:rPr lang="en-IE" dirty="0" smtClean="0"/>
              <a:t>-rich peasants benefited</a:t>
            </a:r>
          </a:p>
          <a:p>
            <a:r>
              <a:rPr lang="en-IE" dirty="0" smtClean="0"/>
              <a:t>-Lenin and the </a:t>
            </a:r>
            <a:r>
              <a:rPr lang="en-IE" smtClean="0"/>
              <a:t>Communists survived</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Rule of Lenin</a:t>
            </a:r>
            <a:endParaRPr lang="en-IE" dirty="0"/>
          </a:p>
        </p:txBody>
      </p:sp>
      <p:sp>
        <p:nvSpPr>
          <p:cNvPr id="3" name="Content Placeholder 2"/>
          <p:cNvSpPr>
            <a:spLocks noGrp="1"/>
          </p:cNvSpPr>
          <p:nvPr>
            <p:ph sz="quarter" idx="1"/>
          </p:nvPr>
        </p:nvSpPr>
        <p:spPr/>
        <p:txBody>
          <a:bodyPr>
            <a:normAutofit fontScale="70000" lnSpcReduction="20000"/>
          </a:bodyPr>
          <a:lstStyle/>
          <a:p>
            <a:r>
              <a:rPr lang="en-IE" dirty="0" smtClean="0"/>
              <a:t>Lenin and the </a:t>
            </a:r>
            <a:r>
              <a:rPr lang="en-IE" b="1" dirty="0" smtClean="0"/>
              <a:t>Bolsheviks</a:t>
            </a:r>
            <a:r>
              <a:rPr lang="en-IE" dirty="0" smtClean="0"/>
              <a:t> (communists/reds) took over Russia in October 1917. They held on to power by setting up the </a:t>
            </a:r>
            <a:r>
              <a:rPr lang="en-IE" b="1" dirty="0" err="1" smtClean="0"/>
              <a:t>Cheka</a:t>
            </a:r>
            <a:r>
              <a:rPr lang="en-IE" b="1" dirty="0" smtClean="0"/>
              <a:t> </a:t>
            </a:r>
            <a:r>
              <a:rPr lang="en-IE" dirty="0" smtClean="0"/>
              <a:t>(secret police) and making peace with Germany in WW1 (Treaty of </a:t>
            </a:r>
            <a:r>
              <a:rPr lang="en-IE" b="1" dirty="0" smtClean="0"/>
              <a:t>Brest-Litovsk</a:t>
            </a:r>
            <a:r>
              <a:rPr lang="en-IE" dirty="0" smtClean="0"/>
              <a:t>)</a:t>
            </a:r>
          </a:p>
          <a:p>
            <a:r>
              <a:rPr lang="en-IE" dirty="0" smtClean="0"/>
              <a:t>The Russian Civil War 1918-21</a:t>
            </a:r>
          </a:p>
          <a:p>
            <a:pPr>
              <a:buFontTx/>
              <a:buChar char="-"/>
            </a:pPr>
            <a:r>
              <a:rPr lang="en-IE" dirty="0" smtClean="0"/>
              <a:t>Lenin organised economic and political areas</a:t>
            </a:r>
          </a:p>
          <a:p>
            <a:pPr>
              <a:buFontTx/>
              <a:buChar char="-"/>
            </a:pPr>
            <a:r>
              <a:rPr lang="en-IE" dirty="0" smtClean="0"/>
              <a:t>Trotsky organised the military</a:t>
            </a:r>
          </a:p>
          <a:p>
            <a:pPr marL="0" indent="0">
              <a:buNone/>
            </a:pPr>
            <a:r>
              <a:rPr lang="en-IE" dirty="0" smtClean="0"/>
              <a:t>The Bolsheviks were opposed by the Whites who were helped by the Allies (US, Britain and France) but their effort was half-hearted</a:t>
            </a:r>
          </a:p>
          <a:p>
            <a:pPr marL="0" indent="0">
              <a:buNone/>
            </a:pPr>
            <a:r>
              <a:rPr lang="en-IE" dirty="0" smtClean="0"/>
              <a:t>Lenin organised </a:t>
            </a:r>
            <a:r>
              <a:rPr lang="en-IE" b="1" dirty="0" smtClean="0"/>
              <a:t>War Communism- </a:t>
            </a:r>
            <a:r>
              <a:rPr lang="en-IE" dirty="0" smtClean="0"/>
              <a:t>all industry (factories taken over by the government and strikes banned) and agriculture (surplus crops taken by the government and food was rationed) were geared towards the war.</a:t>
            </a:r>
          </a:p>
          <a:p>
            <a:pPr marL="0" indent="0">
              <a:buNone/>
            </a:pPr>
            <a:r>
              <a:rPr lang="en-IE" dirty="0" smtClean="0"/>
              <a:t>Lenin also organised the </a:t>
            </a:r>
            <a:r>
              <a:rPr lang="en-IE" b="1" dirty="0" smtClean="0"/>
              <a:t>Red Terror. </a:t>
            </a:r>
            <a:r>
              <a:rPr lang="en-IE" dirty="0" smtClean="0"/>
              <a:t>Anyone against the Reds was punished or executed.</a:t>
            </a:r>
          </a:p>
          <a:p>
            <a:pPr marL="0" indent="0">
              <a:buNone/>
            </a:pPr>
            <a:r>
              <a:rPr lang="en-IE" dirty="0" smtClean="0"/>
              <a:t>Lenin and </a:t>
            </a:r>
            <a:r>
              <a:rPr lang="en-IE" b="1" dirty="0" smtClean="0"/>
              <a:t>Trotsky</a:t>
            </a:r>
            <a:r>
              <a:rPr lang="en-IE" dirty="0" smtClean="0"/>
              <a:t> won because they provided a united leadership/conscription was organised/the White army was divided/used propaganda/used terror</a:t>
            </a:r>
          </a:p>
        </p:txBody>
      </p:sp>
    </p:spTree>
    <p:extLst>
      <p:ext uri="{BB962C8B-B14F-4D97-AF65-F5344CB8AC3E}">
        <p14:creationId xmlns:p14="http://schemas.microsoft.com/office/powerpoint/2010/main" val="29986618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New Economic Policy NEP</a:t>
            </a:r>
            <a:endParaRPr lang="en-US" dirty="0"/>
          </a:p>
        </p:txBody>
      </p:sp>
      <p:sp>
        <p:nvSpPr>
          <p:cNvPr id="3" name="Content Placeholder 2"/>
          <p:cNvSpPr>
            <a:spLocks noGrp="1"/>
          </p:cNvSpPr>
          <p:nvPr>
            <p:ph sz="quarter" idx="1"/>
          </p:nvPr>
        </p:nvSpPr>
        <p:spPr/>
        <p:txBody>
          <a:bodyPr>
            <a:normAutofit fontScale="85000" lnSpcReduction="20000"/>
          </a:bodyPr>
          <a:lstStyle/>
          <a:p>
            <a:r>
              <a:rPr lang="en-IE" dirty="0" smtClean="0"/>
              <a:t>1. The soviet economy was in a bad state by 1921, due to WWI, Civil War and War Communism.</a:t>
            </a:r>
          </a:p>
          <a:p>
            <a:r>
              <a:rPr lang="en-IE" dirty="0" smtClean="0"/>
              <a:t>2. Sailors in Kronstadt naval base revolted against Communist Party and War Communism. Lenin and Trotsky ordered the Red Army to put down the rebellion</a:t>
            </a:r>
          </a:p>
          <a:p>
            <a:r>
              <a:rPr lang="en-IE" dirty="0" smtClean="0"/>
              <a:t>3. Lenin decided to change economic policy. He introduced New Economic </a:t>
            </a:r>
            <a:r>
              <a:rPr lang="en-IE" dirty="0" smtClean="0"/>
              <a:t>Policy</a:t>
            </a:r>
          </a:p>
          <a:p>
            <a:r>
              <a:rPr lang="en-IE" dirty="0" smtClean="0"/>
              <a:t>4. The main points were: taking of food from the peasants was ended/peasants could keep their surplus produce/private enterprises were allowed/government controlled heavy industry</a:t>
            </a:r>
          </a:p>
          <a:p>
            <a:r>
              <a:rPr lang="en-IE" dirty="0" smtClean="0"/>
              <a:t>5. It was a success because industrial and agricultural production rose/rich peasants (</a:t>
            </a:r>
            <a:r>
              <a:rPr lang="en-IE" b="1" dirty="0" smtClean="0"/>
              <a:t>kulaks</a:t>
            </a:r>
            <a:r>
              <a:rPr lang="en-IE" dirty="0" smtClean="0"/>
              <a:t>) benefited</a:t>
            </a:r>
          </a:p>
          <a:p>
            <a:endParaRPr lang="en-US" dirty="0"/>
          </a:p>
        </p:txBody>
      </p:sp>
    </p:spTree>
    <p:extLst>
      <p:ext uri="{BB962C8B-B14F-4D97-AF65-F5344CB8AC3E}">
        <p14:creationId xmlns:p14="http://schemas.microsoft.com/office/powerpoint/2010/main" val="243775968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r>
              <a:rPr lang="en-IE" dirty="0" smtClean="0"/>
              <a:t>6. Lenin died in 1924 after a series of strokes</a:t>
            </a:r>
          </a:p>
          <a:p>
            <a:r>
              <a:rPr lang="en-IE" dirty="0" smtClean="0"/>
              <a:t>A cult of Lenin developed after his death</a:t>
            </a:r>
          </a:p>
          <a:p>
            <a:r>
              <a:rPr lang="en-IE" dirty="0" smtClean="0"/>
              <a:t>- he had a huge influence on history of Russia</a:t>
            </a:r>
          </a:p>
          <a:p>
            <a:r>
              <a:rPr lang="en-IE" dirty="0" smtClean="0"/>
              <a:t>- he created the Communist Party</a:t>
            </a:r>
          </a:p>
          <a:p>
            <a:r>
              <a:rPr lang="en-IE" dirty="0" smtClean="0"/>
              <a:t>- he led a successful revolution when the Bolsheviks took power in October Revolution 1917</a:t>
            </a:r>
          </a:p>
          <a:p>
            <a:r>
              <a:rPr lang="en-IE" dirty="0" smtClean="0"/>
              <a:t>- He ensured the survival of communism by making peace with Germany in WWI and by winning the Civil War</a:t>
            </a:r>
          </a:p>
          <a:p>
            <a:r>
              <a:rPr lang="en-IE" dirty="0" smtClean="0"/>
              <a:t>- He created one party communist dictatorship</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How did Lenin and Stalin transform the Economy and Society of the USSR?</a:t>
            </a:r>
            <a:endParaRPr lang="en-IE" dirty="0"/>
          </a:p>
        </p:txBody>
      </p:sp>
      <p:sp>
        <p:nvSpPr>
          <p:cNvPr id="3" name="Content Placeholder 2"/>
          <p:cNvSpPr>
            <a:spLocks noGrp="1"/>
          </p:cNvSpPr>
          <p:nvPr>
            <p:ph sz="quarter" idx="1"/>
          </p:nvPr>
        </p:nvSpPr>
        <p:spPr/>
        <p:txBody>
          <a:bodyPr/>
          <a:lstStyle/>
          <a:p>
            <a:endParaRPr lang="en-IE"/>
          </a:p>
        </p:txBody>
      </p:sp>
    </p:spTree>
    <p:extLst>
      <p:ext uri="{BB962C8B-B14F-4D97-AF65-F5344CB8AC3E}">
        <p14:creationId xmlns:p14="http://schemas.microsoft.com/office/powerpoint/2010/main" val="2200381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WW1</a:t>
            </a:r>
            <a:endParaRPr lang="en-IE" dirty="0"/>
          </a:p>
        </p:txBody>
      </p:sp>
      <p:sp>
        <p:nvSpPr>
          <p:cNvPr id="3" name="Content Placeholder 2"/>
          <p:cNvSpPr>
            <a:spLocks noGrp="1"/>
          </p:cNvSpPr>
          <p:nvPr>
            <p:ph sz="quarter" idx="1"/>
          </p:nvPr>
        </p:nvSpPr>
        <p:spPr/>
        <p:txBody>
          <a:bodyPr/>
          <a:lstStyle/>
          <a:p>
            <a:pPr>
              <a:defRPr/>
            </a:pPr>
            <a:r>
              <a:rPr lang="en-US" sz="3200" dirty="0" smtClean="0">
                <a:latin typeface="Comic Sans MS" charset="0"/>
              </a:rPr>
              <a:t>War 1914 - 1917 for Russia &amp; 1918 for the rest of Europe</a:t>
            </a:r>
          </a:p>
          <a:p>
            <a:pPr>
              <a:defRPr/>
            </a:pPr>
            <a:r>
              <a:rPr lang="en-US" sz="3200" dirty="0" smtClean="0">
                <a:latin typeface="Comic Sans MS" charset="0"/>
              </a:rPr>
              <a:t>In a burst of national pride Russia united - Tsar more popular than had been for years.</a:t>
            </a:r>
          </a:p>
          <a:p>
            <a:pPr>
              <a:defRPr/>
            </a:pPr>
            <a:r>
              <a:rPr lang="en-US" sz="3200" dirty="0" smtClean="0">
                <a:latin typeface="Comic Sans MS" charset="0"/>
              </a:rPr>
              <a:t>United under Tsar</a:t>
            </a:r>
          </a:p>
          <a:p>
            <a:pPr>
              <a:defRPr/>
            </a:pPr>
            <a:r>
              <a:rPr lang="en-US" sz="3200" dirty="0" smtClean="0">
                <a:latin typeface="Comic Sans MS" charset="0"/>
              </a:rPr>
              <a:t>St Petersburg - renamed Petrograd</a:t>
            </a:r>
          </a:p>
          <a:p>
            <a:pPr>
              <a:defRPr/>
            </a:pPr>
            <a:r>
              <a:rPr lang="en-US" sz="3200" dirty="0" smtClean="0">
                <a:latin typeface="Comic Sans MS" charset="0"/>
              </a:rPr>
              <a:t>Tsar worked closely with the DUMA</a:t>
            </a:r>
          </a:p>
          <a:p>
            <a:endParaRPr lang="en-I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WW1-Effects on soldiers</a:t>
            </a:r>
            <a:endParaRPr lang="en-IE" dirty="0"/>
          </a:p>
        </p:txBody>
      </p:sp>
      <p:sp>
        <p:nvSpPr>
          <p:cNvPr id="3" name="Content Placeholder 2"/>
          <p:cNvSpPr>
            <a:spLocks noGrp="1"/>
          </p:cNvSpPr>
          <p:nvPr>
            <p:ph sz="quarter" idx="1"/>
          </p:nvPr>
        </p:nvSpPr>
        <p:spPr/>
        <p:txBody>
          <a:bodyPr>
            <a:normAutofit fontScale="70000" lnSpcReduction="20000"/>
          </a:bodyPr>
          <a:lstStyle/>
          <a:p>
            <a:pPr>
              <a:defRPr/>
            </a:pPr>
            <a:r>
              <a:rPr lang="en-US" sz="3200" dirty="0" smtClean="0">
                <a:latin typeface="Comic Sans MS" charset="0"/>
              </a:rPr>
              <a:t>Enthusiastic at first - some initial successes</a:t>
            </a:r>
          </a:p>
          <a:p>
            <a:pPr>
              <a:defRPr/>
            </a:pPr>
            <a:r>
              <a:rPr lang="en-US" sz="3200" dirty="0" smtClean="0">
                <a:latin typeface="Comic Sans MS" charset="0"/>
              </a:rPr>
              <a:t>Heavy defeats</a:t>
            </a:r>
          </a:p>
          <a:p>
            <a:pPr>
              <a:defRPr/>
            </a:pPr>
            <a:r>
              <a:rPr lang="en-US" sz="3200" dirty="0" smtClean="0">
                <a:latin typeface="Comic Sans MS" charset="0"/>
              </a:rPr>
              <a:t>Over 1 million soldiers wounded, killed or taken prison by end of 1914 - 8 million by 1917.</a:t>
            </a:r>
          </a:p>
          <a:p>
            <a:pPr>
              <a:defRPr/>
            </a:pPr>
            <a:r>
              <a:rPr lang="en-US" sz="3200" dirty="0" smtClean="0">
                <a:latin typeface="Comic Sans MS" charset="0"/>
              </a:rPr>
              <a:t>Soldiers slaughtered in futile manner - soldiers had no weapons or ammunition, some soldiers had no boots and died of weather exposure - cold, or where ordered to take control of areas, after capturing them and loosing many men, they where then told to abandon.</a:t>
            </a:r>
          </a:p>
          <a:p>
            <a:pPr>
              <a:defRPr/>
            </a:pPr>
            <a:r>
              <a:rPr lang="en-US" sz="3200" dirty="0" smtClean="0">
                <a:latin typeface="Comic Sans MS" charset="0"/>
              </a:rPr>
              <a:t>Officers - where ineffective, not trained, had lack of equipt, poor communications between officers and different infantry groups.</a:t>
            </a:r>
          </a:p>
          <a:p>
            <a:pPr>
              <a:defRPr/>
            </a:pPr>
            <a:r>
              <a:rPr lang="en-US" sz="3200" dirty="0" smtClean="0">
                <a:latin typeface="Comic Sans MS" charset="0"/>
              </a:rPr>
              <a:t>High ranking officers were not military trained etc. they where aristocrat/bourgeois sons.</a:t>
            </a:r>
          </a:p>
          <a:p>
            <a:endParaRPr lang="en-I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WW1-Effects on people at home</a:t>
            </a:r>
            <a:endParaRPr lang="en-IE" dirty="0"/>
          </a:p>
        </p:txBody>
      </p:sp>
      <p:sp>
        <p:nvSpPr>
          <p:cNvPr id="3" name="Content Placeholder 2"/>
          <p:cNvSpPr>
            <a:spLocks noGrp="1"/>
          </p:cNvSpPr>
          <p:nvPr>
            <p:ph sz="quarter" idx="1"/>
          </p:nvPr>
        </p:nvSpPr>
        <p:spPr/>
        <p:txBody>
          <a:bodyPr>
            <a:normAutofit fontScale="92500" lnSpcReduction="20000"/>
          </a:bodyPr>
          <a:lstStyle/>
          <a:p>
            <a:pPr>
              <a:defRPr/>
            </a:pPr>
            <a:r>
              <a:rPr lang="en-US" sz="3200" dirty="0" smtClean="0">
                <a:latin typeface="Comic Sans MS" charset="0"/>
              </a:rPr>
              <a:t>Food was short - millions of male peasants conscripted to army - food was not getting to cities - Russian trains carrying supplies to war front - reduce trains carrying food to the cities.</a:t>
            </a:r>
          </a:p>
          <a:p>
            <a:pPr>
              <a:defRPr/>
            </a:pPr>
            <a:r>
              <a:rPr lang="en-US" sz="3200" dirty="0" smtClean="0">
                <a:latin typeface="Comic Sans MS" charset="0"/>
              </a:rPr>
              <a:t>Coal and industry materials where short - factories closed - unemployment - people cold and hungry</a:t>
            </a:r>
          </a:p>
          <a:p>
            <a:pPr>
              <a:defRPr/>
            </a:pPr>
            <a:r>
              <a:rPr lang="en-US" sz="3200" dirty="0" smtClean="0">
                <a:latin typeface="Comic Sans MS" charset="0"/>
              </a:rPr>
              <a:t>Prices of food and goods continually rose</a:t>
            </a:r>
          </a:p>
          <a:p>
            <a:pPr>
              <a:defRPr/>
            </a:pPr>
            <a:r>
              <a:rPr lang="en-US" sz="3200" dirty="0" smtClean="0">
                <a:latin typeface="Comic Sans MS" charset="0"/>
              </a:rPr>
              <a:t>Families lost sons, brothers and husbands in the war.</a:t>
            </a:r>
          </a:p>
          <a:p>
            <a:endParaRPr lang="en-I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Steps to a Revolution</a:t>
            </a:r>
            <a:endParaRPr lang="en-IE" dirty="0"/>
          </a:p>
        </p:txBody>
      </p:sp>
      <p:sp>
        <p:nvSpPr>
          <p:cNvPr id="3" name="Content Placeholder 2"/>
          <p:cNvSpPr>
            <a:spLocks noGrp="1"/>
          </p:cNvSpPr>
          <p:nvPr>
            <p:ph sz="quarter" idx="1"/>
          </p:nvPr>
        </p:nvSpPr>
        <p:spPr/>
        <p:txBody>
          <a:bodyPr>
            <a:normAutofit fontScale="77500" lnSpcReduction="20000"/>
          </a:bodyPr>
          <a:lstStyle/>
          <a:p>
            <a:pPr marL="609600" indent="-609600">
              <a:lnSpc>
                <a:spcPct val="90000"/>
              </a:lnSpc>
              <a:buNone/>
              <a:defRPr/>
            </a:pPr>
            <a:r>
              <a:rPr lang="en-US" sz="3200" dirty="0" smtClean="0">
                <a:latin typeface="Comic Sans MS" charset="0"/>
              </a:rPr>
              <a:t>1.	Sept. 1915 Tsar: Nicholas II - went to the War front - BAD MOVE!!! </a:t>
            </a:r>
          </a:p>
          <a:p>
            <a:pPr marL="609600" indent="-609600">
              <a:lnSpc>
                <a:spcPct val="90000"/>
              </a:lnSpc>
              <a:buNone/>
              <a:defRPr/>
            </a:pPr>
            <a:r>
              <a:rPr lang="en-US" sz="3200" dirty="0" smtClean="0">
                <a:latin typeface="Comic Sans MS" charset="0"/>
              </a:rPr>
              <a:t>	Tsar was now blamed for defeats</a:t>
            </a:r>
          </a:p>
          <a:p>
            <a:pPr marL="609600" indent="-609600">
              <a:lnSpc>
                <a:spcPct val="90000"/>
              </a:lnSpc>
              <a:buNone/>
              <a:defRPr/>
            </a:pPr>
            <a:r>
              <a:rPr lang="en-US" sz="3200" dirty="0" smtClean="0">
                <a:latin typeface="Comic Sans MS" charset="0"/>
              </a:rPr>
              <a:t>2.	Handed over day to day running of country to Tsarina - German - people thought of her as a spy.</a:t>
            </a:r>
          </a:p>
          <a:p>
            <a:pPr marL="609600" indent="-609600">
              <a:lnSpc>
                <a:spcPct val="90000"/>
              </a:lnSpc>
              <a:buNone/>
              <a:defRPr/>
            </a:pPr>
            <a:r>
              <a:rPr lang="en-US" sz="3200" dirty="0" smtClean="0">
                <a:latin typeface="Comic Sans MS" charset="0"/>
              </a:rPr>
              <a:t>	Population thought that the Tsar had handed over Russia to a German and Rasputin - coarse uneducated priest - rumors that he was evil.</a:t>
            </a:r>
          </a:p>
          <a:p>
            <a:pPr marL="609600" indent="-609600">
              <a:lnSpc>
                <a:spcPct val="90000"/>
              </a:lnSpc>
              <a:buNone/>
              <a:defRPr/>
            </a:pPr>
            <a:r>
              <a:rPr lang="en-US" sz="3200" dirty="0" smtClean="0">
                <a:latin typeface="Comic Sans MS" charset="0"/>
              </a:rPr>
              <a:t>3.	Losing support - food situation became more desperate (huge bread cues and no bread), war casualties increased, 1916 winter was bad, railway lines iced - food &amp; munitions to the war front, Tsarina and Rasputin in charge --- Tsar &amp; Tsarina losing support of middle and upper class!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sz="quarter" idx="1"/>
          </p:nvPr>
        </p:nvSpPr>
        <p:spPr/>
        <p:txBody>
          <a:bodyPr>
            <a:normAutofit fontScale="85000" lnSpcReduction="20000"/>
          </a:bodyPr>
          <a:lstStyle/>
          <a:p>
            <a:pPr marL="609600" indent="-609600">
              <a:lnSpc>
                <a:spcPct val="90000"/>
              </a:lnSpc>
              <a:buNone/>
              <a:defRPr/>
            </a:pPr>
            <a:r>
              <a:rPr lang="en-US" sz="3200" dirty="0" smtClean="0">
                <a:latin typeface="Comic Sans MS" charset="0"/>
              </a:rPr>
              <a:t>4.	March 1917 -- Revolution begins -- Petrograd March 7th 40,000 workers on strike, March 8th thousands of women joined strikes (International Women’s Day)</a:t>
            </a:r>
          </a:p>
          <a:p>
            <a:pPr marL="609600" indent="-609600">
              <a:lnSpc>
                <a:spcPct val="90000"/>
              </a:lnSpc>
              <a:buNone/>
              <a:defRPr/>
            </a:pPr>
            <a:r>
              <a:rPr lang="en-US" sz="3200" dirty="0" smtClean="0">
                <a:latin typeface="Comic Sans MS" charset="0"/>
              </a:rPr>
              <a:t>5.	Tsar order riots but put down by force -- 12th of March the SOLDIERS refused to fire on the crowds, some regiments shot their officers and joined demonstrators. Riots marched to the DUMA and demanded changes.</a:t>
            </a:r>
          </a:p>
          <a:p>
            <a:pPr marL="609600" indent="-609600">
              <a:lnSpc>
                <a:spcPct val="90000"/>
              </a:lnSpc>
              <a:buNone/>
              <a:defRPr/>
            </a:pPr>
            <a:r>
              <a:rPr lang="en-US" sz="3200" dirty="0" smtClean="0">
                <a:latin typeface="Comic Sans MS" charset="0"/>
              </a:rPr>
              <a:t>6.	Tsar tried to get back into Petrograd - railway workers refused to let his train pass. From his train on 15th of March the Tsar abdicated.</a:t>
            </a:r>
          </a:p>
          <a:p>
            <a:pPr marL="609600" indent="-609600">
              <a:lnSpc>
                <a:spcPct val="90000"/>
              </a:lnSpc>
              <a:buFont typeface="Times" charset="0"/>
              <a:buAutoNum type="arabicPeriod" startAt="3"/>
              <a:defRPr/>
            </a:pPr>
            <a:endParaRPr lang="en-US" sz="3200" dirty="0" smtClean="0">
              <a:latin typeface="Comic Sans MS" charset="0"/>
            </a:endParaRPr>
          </a:p>
          <a:p>
            <a:endParaRPr lang="en-I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Causes of the Revolution</a:t>
            </a:r>
            <a:endParaRPr lang="en-IE" dirty="0"/>
          </a:p>
        </p:txBody>
      </p:sp>
      <p:sp>
        <p:nvSpPr>
          <p:cNvPr id="3" name="Content Placeholder 2"/>
          <p:cNvSpPr>
            <a:spLocks noGrp="1"/>
          </p:cNvSpPr>
          <p:nvPr>
            <p:ph sz="quarter" idx="1"/>
          </p:nvPr>
        </p:nvSpPr>
        <p:spPr/>
        <p:txBody>
          <a:bodyPr>
            <a:normAutofit fontScale="55000" lnSpcReduction="20000"/>
          </a:bodyPr>
          <a:lstStyle/>
          <a:p>
            <a:pPr marL="609600" indent="-609600">
              <a:lnSpc>
                <a:spcPct val="90000"/>
              </a:lnSpc>
              <a:buNone/>
              <a:defRPr/>
            </a:pPr>
            <a:r>
              <a:rPr lang="en-US" sz="3200" dirty="0" smtClean="0">
                <a:latin typeface="Comic Sans MS" charset="0"/>
              </a:rPr>
              <a:t>1.       Economic Causes - conditions in industry and agriculture for mass of population were appalling - low wages, low working days, little accommodation in the cities and increasingly less and less food.</a:t>
            </a:r>
          </a:p>
          <a:p>
            <a:pPr marL="609600" indent="-609600">
              <a:lnSpc>
                <a:spcPct val="90000"/>
              </a:lnSpc>
              <a:buNone/>
              <a:defRPr/>
            </a:pPr>
            <a:endParaRPr lang="en-US" sz="3200" dirty="0" smtClean="0">
              <a:latin typeface="Comic Sans MS" charset="0"/>
            </a:endParaRPr>
          </a:p>
          <a:p>
            <a:pPr marL="609600" indent="-609600">
              <a:lnSpc>
                <a:spcPct val="90000"/>
              </a:lnSpc>
              <a:buNone/>
              <a:defRPr/>
            </a:pPr>
            <a:r>
              <a:rPr lang="en-US" sz="3200" dirty="0" smtClean="0">
                <a:latin typeface="Comic Sans MS" charset="0"/>
              </a:rPr>
              <a:t>2.	Social Causes - living conditions of peasants and workers, October Manifesto not recognized by Tsar.</a:t>
            </a:r>
          </a:p>
          <a:p>
            <a:pPr marL="609600" indent="-609600">
              <a:lnSpc>
                <a:spcPct val="90000"/>
              </a:lnSpc>
              <a:buNone/>
              <a:defRPr/>
            </a:pPr>
            <a:endParaRPr lang="en-US" sz="3200" dirty="0" smtClean="0">
              <a:latin typeface="Comic Sans MS" charset="0"/>
            </a:endParaRPr>
          </a:p>
          <a:p>
            <a:pPr marL="609600" indent="-609600">
              <a:lnSpc>
                <a:spcPct val="90000"/>
              </a:lnSpc>
              <a:buNone/>
              <a:defRPr/>
            </a:pPr>
            <a:r>
              <a:rPr lang="en-US" sz="3200" dirty="0" smtClean="0">
                <a:latin typeface="Comic Sans MS" charset="0"/>
              </a:rPr>
              <a:t>3.	Political Causes - no voice for the people - DUMA - little peasant, worker representation, Tsar wasn’t running country very efficiently</a:t>
            </a:r>
          </a:p>
          <a:p>
            <a:pPr marL="609600" indent="-609600">
              <a:lnSpc>
                <a:spcPct val="90000"/>
              </a:lnSpc>
              <a:buNone/>
              <a:defRPr/>
            </a:pPr>
            <a:endParaRPr lang="en-US" sz="3200" dirty="0" smtClean="0">
              <a:latin typeface="Comic Sans MS" charset="0"/>
            </a:endParaRPr>
          </a:p>
          <a:p>
            <a:pPr marL="609600" indent="-609600">
              <a:lnSpc>
                <a:spcPct val="90000"/>
              </a:lnSpc>
              <a:buNone/>
              <a:defRPr/>
            </a:pPr>
            <a:r>
              <a:rPr lang="en-US" sz="3200" dirty="0" smtClean="0">
                <a:latin typeface="Comic Sans MS" charset="0"/>
              </a:rPr>
              <a:t>4.	The War - effects on the people - poor, men at work, hungry, massive slaughter and defeat, not organized, little communication, Officers did not care for soldiers well being, Tsar leaving for the front &amp; the Tsarina being in charge, Rasputin</a:t>
            </a:r>
          </a:p>
          <a:p>
            <a:pPr marL="609600" indent="-609600">
              <a:lnSpc>
                <a:spcPct val="90000"/>
              </a:lnSpc>
              <a:buFont typeface="Times" charset="0"/>
              <a:buChar char="}"/>
              <a:defRPr/>
            </a:pPr>
            <a:endParaRPr lang="en-US" sz="3200" dirty="0" smtClean="0">
              <a:latin typeface="Comic Sans MS" charset="0"/>
            </a:endParaRPr>
          </a:p>
          <a:p>
            <a:pPr marL="609600" indent="-609600">
              <a:lnSpc>
                <a:spcPct val="90000"/>
              </a:lnSpc>
              <a:buNone/>
              <a:defRPr/>
            </a:pPr>
            <a:r>
              <a:rPr lang="en-US" sz="3200" dirty="0" smtClean="0">
                <a:latin typeface="Comic Sans MS" charset="0"/>
              </a:rPr>
              <a:t>5.	Conditions in March 1917</a:t>
            </a:r>
          </a:p>
          <a:p>
            <a:pPr marL="609600" indent="-609600">
              <a:lnSpc>
                <a:spcPct val="90000"/>
              </a:lnSpc>
              <a:buFont typeface="Times" charset="0"/>
              <a:buChar char="}"/>
              <a:defRPr/>
            </a:pPr>
            <a:endParaRPr lang="en-US" sz="3200" dirty="0" smtClean="0">
              <a:latin typeface="Comic Sans MS" charset="0"/>
            </a:endParaRPr>
          </a:p>
          <a:p>
            <a:pPr marL="609600" indent="-609600">
              <a:lnSpc>
                <a:spcPct val="90000"/>
              </a:lnSpc>
              <a:buNone/>
              <a:defRPr/>
            </a:pPr>
            <a:r>
              <a:rPr lang="en-US" sz="3200" dirty="0" smtClean="0">
                <a:latin typeface="Comic Sans MS" charset="0"/>
              </a:rPr>
              <a:t>6.	Army refused to fire on crowds</a:t>
            </a:r>
            <a:endParaRPr lang="en-US" sz="2800" dirty="0" smtClean="0">
              <a:latin typeface="Comic Sans MS" charset="0"/>
            </a:endParaRPr>
          </a:p>
          <a:p>
            <a:endParaRPr lang="en-IE"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170</TotalTime>
  <Words>2171</Words>
  <Application>Microsoft Office PowerPoint</Application>
  <PresentationFormat>On-screen Show (4:3)</PresentationFormat>
  <Paragraphs>223</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Median</vt:lpstr>
      <vt:lpstr>Tsar in power</vt:lpstr>
      <vt:lpstr>Tsar-Background</vt:lpstr>
      <vt:lpstr>PowerPoint Presentation</vt:lpstr>
      <vt:lpstr>WW1</vt:lpstr>
      <vt:lpstr>WW1-Effects on soldiers</vt:lpstr>
      <vt:lpstr>WW1-Effects on people at home</vt:lpstr>
      <vt:lpstr>Steps to a Revolution</vt:lpstr>
      <vt:lpstr>PowerPoint Presentation</vt:lpstr>
      <vt:lpstr>Causes of the Revolution</vt:lpstr>
      <vt:lpstr>Provisional Government</vt:lpstr>
      <vt:lpstr>Petrograd Soviet</vt:lpstr>
      <vt:lpstr>Provisional Government</vt:lpstr>
      <vt:lpstr>PowerPoint Presentation</vt:lpstr>
      <vt:lpstr>Why did the Provisional Government fail?</vt:lpstr>
      <vt:lpstr>First Communist Government</vt:lpstr>
      <vt:lpstr>Establishing a New Government</vt:lpstr>
      <vt:lpstr>PowerPoint Presentation</vt:lpstr>
      <vt:lpstr>Russian Constituent Assembly Election Nov 1917</vt:lpstr>
      <vt:lpstr>PowerPoint Presentation</vt:lpstr>
      <vt:lpstr>Russian Civil War 1918-1921</vt:lpstr>
      <vt:lpstr>Russian Civil War 1918-1921</vt:lpstr>
      <vt:lpstr>Russian Civil War 1918-1921</vt:lpstr>
      <vt:lpstr>Why did Lenin &amp; Trotsky win the war?</vt:lpstr>
      <vt:lpstr>Red Terror  </vt:lpstr>
      <vt:lpstr>PowerPoint Presentation</vt:lpstr>
      <vt:lpstr>Different punishments</vt:lpstr>
      <vt:lpstr>PowerPoint Presentation</vt:lpstr>
      <vt:lpstr>War Communism  </vt:lpstr>
      <vt:lpstr>War Communism</vt:lpstr>
      <vt:lpstr>New Economic Policy NEP</vt:lpstr>
      <vt:lpstr>NEP </vt:lpstr>
      <vt:lpstr>PowerPoint Presentation</vt:lpstr>
      <vt:lpstr>Rule of Lenin</vt:lpstr>
      <vt:lpstr>New Economic Policy NEP</vt:lpstr>
      <vt:lpstr>PowerPoint Presentation</vt:lpstr>
      <vt:lpstr>How did Lenin and Stalin transform the Economy and Society of the USSR?</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Tsar in power</dc:title>
  <dc:creator>rose</dc:creator>
  <cp:lastModifiedBy>teacher</cp:lastModifiedBy>
  <cp:revision>21</cp:revision>
  <dcterms:created xsi:type="dcterms:W3CDTF">2012-11-18T16:09:27Z</dcterms:created>
  <dcterms:modified xsi:type="dcterms:W3CDTF">2013-11-26T22:11:40Z</dcterms:modified>
</cp:coreProperties>
</file>